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5" r:id="rId2"/>
    <p:sldId id="324" r:id="rId3"/>
    <p:sldId id="323" r:id="rId4"/>
    <p:sldId id="344" r:id="rId5"/>
    <p:sldId id="325" r:id="rId6"/>
    <p:sldId id="326" r:id="rId7"/>
    <p:sldId id="322" r:id="rId8"/>
    <p:sldId id="258" r:id="rId9"/>
    <p:sldId id="327" r:id="rId10"/>
    <p:sldId id="286" r:id="rId11"/>
    <p:sldId id="331" r:id="rId12"/>
    <p:sldId id="276" r:id="rId13"/>
    <p:sldId id="283" r:id="rId14"/>
    <p:sldId id="336" r:id="rId15"/>
    <p:sldId id="259" r:id="rId16"/>
    <p:sldId id="335" r:id="rId17"/>
    <p:sldId id="260" r:id="rId18"/>
    <p:sldId id="329" r:id="rId19"/>
    <p:sldId id="332" r:id="rId20"/>
    <p:sldId id="333" r:id="rId21"/>
    <p:sldId id="334" r:id="rId22"/>
    <p:sldId id="342" r:id="rId23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463" autoAdjust="0"/>
    <p:restoredTop sz="94660"/>
  </p:normalViewPr>
  <p:slideViewPr>
    <p:cSldViewPr snapToGrid="0">
      <p:cViewPr varScale="1">
        <p:scale>
          <a:sx n="50" d="100"/>
          <a:sy n="50" d="100"/>
        </p:scale>
        <p:origin x="72" y="4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3083B82-F488-43BA-92FE-5FEE464752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48A5C980-0713-4AD5-A5A8-1B5258C548C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310F5D3D-1D32-42B7-A9EC-837FC46ABE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B028A-227D-41BF-8640-126F5DCE97BF}" type="datetimeFigureOut">
              <a:rPr lang="zh-TW" altLang="en-US" smtClean="0"/>
              <a:t>2025/2/18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6D6017BC-A2FB-4EE0-A3A7-E70B6D8F8B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C646DDE6-DF6A-4E97-834F-5FF2A58F0C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C0908-011D-46D3-AD7C-76EF9ED32F1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288486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3822F19-109F-423D-9CFE-F95BFC05C2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C649BF18-1548-452D-AD42-F23C5ACF818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AEC65E0-B526-40DE-8FC3-3FD2BEDB18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B028A-227D-41BF-8640-126F5DCE97BF}" type="datetimeFigureOut">
              <a:rPr lang="zh-TW" altLang="en-US" smtClean="0"/>
              <a:t>2025/2/18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18F97AE6-FCD4-48B2-B9B6-D82DF72681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A190A958-07D7-4514-A17D-7E1EE13531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C0908-011D-46D3-AD7C-76EF9ED32F1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716008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E2F9F833-27B1-4C71-8D21-326FFC66B38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127778D7-CBE9-4EE8-995F-3DF0497CFC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F7A39133-DACB-4527-8708-58CAC73399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B028A-227D-41BF-8640-126F5DCE97BF}" type="datetimeFigureOut">
              <a:rPr lang="zh-TW" altLang="en-US" smtClean="0"/>
              <a:t>2025/2/18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A158673A-D970-42AA-8F9D-AB5ECD6C8D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C12E2B9D-657D-41DB-B9C3-48EEB8CA95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C0908-011D-46D3-AD7C-76EF9ED32F1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091900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BCF1CA0-26B6-4945-9ABB-F34522FCD4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C0719493-D2F3-447A-A354-383AF38FAE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87E83DD3-53D6-4F9C-9260-69ED95C598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B028A-227D-41BF-8640-126F5DCE97BF}" type="datetimeFigureOut">
              <a:rPr lang="zh-TW" altLang="en-US" smtClean="0"/>
              <a:t>2025/2/18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F1706F64-8604-4D2C-8827-0314DD5636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F4128B32-F197-49C8-92A2-0ACD1719F6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C0908-011D-46D3-AD7C-76EF9ED32F1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200824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8145A04-357B-4DEC-862E-5198A43736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2AACB414-83FC-4860-8EE4-2010A2E3F6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670757DB-2E15-417E-88F9-EA1E89011B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B028A-227D-41BF-8640-126F5DCE97BF}" type="datetimeFigureOut">
              <a:rPr lang="zh-TW" altLang="en-US" smtClean="0"/>
              <a:t>2025/2/18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CB95DDA2-11DD-4BC7-94A1-1A8DE4E480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67B79161-19DF-434A-B2D0-52F9B00FB5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C0908-011D-46D3-AD7C-76EF9ED32F1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05460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FC1ACAF-F22C-486C-8576-447B8D6190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7BC3CAAE-29EE-4E3D-9795-ED22E3C9A7F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8151A5F9-2E2E-483A-9C8A-F9D9D8007ED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7356D35B-4CCB-4D22-A557-8266E4DC6E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B028A-227D-41BF-8640-126F5DCE97BF}" type="datetimeFigureOut">
              <a:rPr lang="zh-TW" altLang="en-US" smtClean="0"/>
              <a:t>2025/2/18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C157ED04-850A-4A9C-AE76-08165274A7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E5783439-74F0-4AE7-B795-3A9735DFAB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C0908-011D-46D3-AD7C-76EF9ED32F1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211617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56A6AAD-E261-4E9F-A9BF-5148AE0B0A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FBF0FA26-DE47-485A-A2CE-216548882E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B52BFEDE-0DAC-4CE8-BD6D-AF2DCA9CF5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1AD6D570-127B-4DD5-B874-CC12174CA78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37969926-9658-4BA5-BCD1-837E9F6D1A6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C63A76D7-76E4-4ACE-B828-89F13F971D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B028A-227D-41BF-8640-126F5DCE97BF}" type="datetimeFigureOut">
              <a:rPr lang="zh-TW" altLang="en-US" smtClean="0"/>
              <a:t>2025/2/18</a:t>
            </a:fld>
            <a:endParaRPr lang="zh-TW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3C3AAF07-22F3-4740-9035-DF0337A5FF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85CA16BB-D221-4270-AA53-0A8732ABE3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C0908-011D-46D3-AD7C-76EF9ED32F1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543347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41550A8-7602-4007-AB70-B68917A1EC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977AF485-17C4-4DA8-BD11-DD31D4D46F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B028A-227D-41BF-8640-126F5DCE97BF}" type="datetimeFigureOut">
              <a:rPr lang="zh-TW" altLang="en-US" smtClean="0"/>
              <a:t>2025/2/18</a:t>
            </a:fld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7C9E014E-8108-4618-9183-913C35E1EC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13202417-9A16-426D-9AD2-F6B4239A2F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C0908-011D-46D3-AD7C-76EF9ED32F1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59825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75A89C8B-70EB-40E3-B60D-317BC70D43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B028A-227D-41BF-8640-126F5DCE97BF}" type="datetimeFigureOut">
              <a:rPr lang="zh-TW" altLang="en-US" smtClean="0"/>
              <a:t>2025/2/18</a:t>
            </a:fld>
            <a:endParaRPr lang="zh-TW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2E503904-E191-4A59-97AD-224A8CD800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57441F87-315C-41D1-AA00-153CCDC874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C0908-011D-46D3-AD7C-76EF9ED32F1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328123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214E0B2-6115-4775-A3A2-7EDF66AFA8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2D04651A-6B24-414C-B5ED-96B18E3713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FA455B5D-12E2-4B2A-B4A6-AE5C89E5899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02559E8E-F579-4527-8802-66F8C726B5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B028A-227D-41BF-8640-126F5DCE97BF}" type="datetimeFigureOut">
              <a:rPr lang="zh-TW" altLang="en-US" smtClean="0"/>
              <a:t>2025/2/18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67F07B4A-F8B8-43B0-883B-9D933848B0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21122058-76E2-4429-9BD1-B1ACD943A0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C0908-011D-46D3-AD7C-76EF9ED32F1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081824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D424149-B7F3-4959-8E44-58FD000AF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CDDCDD3C-ED5B-44DC-B599-5976F824101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20489C72-B2C4-4AD8-A74F-25E1BC518B7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0DE87FB9-150A-4869-8E39-DD5BD8A7E3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B028A-227D-41BF-8640-126F5DCE97BF}" type="datetimeFigureOut">
              <a:rPr lang="zh-TW" altLang="en-US" smtClean="0"/>
              <a:t>2025/2/18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C0A39445-5867-419F-8173-2B8C5FEE96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0F78812B-0745-483F-BD38-14543EF360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C0908-011D-46D3-AD7C-76EF9ED32F1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467111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9EAAFF1E-871F-4AB6-A943-716EB4093D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8278EAF5-25DE-4F76-B804-6C580128F3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10EF5CF0-64DB-48C1-985E-51EDBF0268A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FB028A-227D-41BF-8640-126F5DCE97BF}" type="datetimeFigureOut">
              <a:rPr lang="zh-TW" altLang="en-US" smtClean="0"/>
              <a:t>2025/2/18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B6C66D99-502E-4371-A179-62E6989B52C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9662393-81C8-453E-B649-CC9BA680BFA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9C0908-011D-46D3-AD7C-76EF9ED32F1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294021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hyperlink" Target="https://www.youtube.com/watch?v=gY7l2M_yzBw&amp;ab_channel=KidsFindFun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5.wdp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hyperlink" Target="https://www.youtube.com/watch?v=m5kGVV8AA0I&amp;ab_channel=HiHoKids" TargetMode="Externa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hyperlink" Target="https://www.youtube.com/watch?v=d6XHuE32tq0&amp;ab_channel=HiHoKids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s://www.youtube.com/watch?v=472AnCrHYVs&amp;ab_channel=JunyTony-SongsandStories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hyperlink" Target="https://www.raz-kids.com/main/BookDetail/id/42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s://www.youtube.com/watch?v=r172Mb8h5Zw&amp;ab_channel=HiHoKids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群組 19">
            <a:extLst>
              <a:ext uri="{FF2B5EF4-FFF2-40B4-BE49-F238E27FC236}">
                <a16:creationId xmlns:a16="http://schemas.microsoft.com/office/drawing/2014/main" id="{CE2B4227-E18F-4429-9CC0-2C8C8D24E22A}"/>
              </a:ext>
            </a:extLst>
          </p:cNvPr>
          <p:cNvGrpSpPr/>
          <p:nvPr/>
        </p:nvGrpSpPr>
        <p:grpSpPr>
          <a:xfrm>
            <a:off x="0" y="2804328"/>
            <a:ext cx="12213147" cy="3990919"/>
            <a:chOff x="-21147" y="0"/>
            <a:chExt cx="12213147" cy="3990919"/>
          </a:xfrm>
        </p:grpSpPr>
        <p:pic>
          <p:nvPicPr>
            <p:cNvPr id="22" name="圖片 21" descr="一張含有 文字, 臥室 的圖片&#10;&#10;自動產生的描述">
              <a:extLst>
                <a:ext uri="{FF2B5EF4-FFF2-40B4-BE49-F238E27FC236}">
                  <a16:creationId xmlns:a16="http://schemas.microsoft.com/office/drawing/2014/main" id="{D93FE2CF-E9D7-4ACC-A6AE-01BCEE42F75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88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53729" y="0"/>
              <a:ext cx="6538271" cy="3990919"/>
            </a:xfrm>
            <a:prstGeom prst="rect">
              <a:avLst/>
            </a:prstGeom>
          </p:spPr>
        </p:pic>
        <p:pic>
          <p:nvPicPr>
            <p:cNvPr id="24" name="圖片 23" descr="一張含有 文字 的圖片&#10;&#10;自動產生的描述">
              <a:extLst>
                <a:ext uri="{FF2B5EF4-FFF2-40B4-BE49-F238E27FC236}">
                  <a16:creationId xmlns:a16="http://schemas.microsoft.com/office/drawing/2014/main" id="{5C132335-5531-4470-8078-B040AC5288D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7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1147" y="0"/>
              <a:ext cx="5765445" cy="3990919"/>
            </a:xfrm>
            <a:prstGeom prst="rect">
              <a:avLst/>
            </a:prstGeom>
          </p:spPr>
        </p:pic>
      </p:grpSp>
      <p:sp>
        <p:nvSpPr>
          <p:cNvPr id="12" name="文字方塊 11">
            <a:extLst>
              <a:ext uri="{FF2B5EF4-FFF2-40B4-BE49-F238E27FC236}">
                <a16:creationId xmlns:a16="http://schemas.microsoft.com/office/drawing/2014/main" id="{946E44A4-CCD3-4F8E-82BE-D6AD7148B28F}"/>
              </a:ext>
            </a:extLst>
          </p:cNvPr>
          <p:cNvSpPr txBox="1"/>
          <p:nvPr/>
        </p:nvSpPr>
        <p:spPr>
          <a:xfrm>
            <a:off x="59391" y="4199622"/>
            <a:ext cx="129203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7200" b="1" dirty="0">
                <a:solidFill>
                  <a:srgbClr val="002060"/>
                </a:solidFill>
                <a:latin typeface="Comic Sans MS" panose="030F0702030302020204" pitchFamily="66" charset="0"/>
              </a:rPr>
              <a:t>Be Kind and Respectful #3</a:t>
            </a:r>
            <a:endParaRPr lang="zh-TW" altLang="en-US" sz="72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sp>
        <p:nvSpPr>
          <p:cNvPr id="25" name="文字方塊 24">
            <a:extLst>
              <a:ext uri="{FF2B5EF4-FFF2-40B4-BE49-F238E27FC236}">
                <a16:creationId xmlns:a16="http://schemas.microsoft.com/office/drawing/2014/main" id="{750ED354-8BFE-42A0-83CC-02BD1CBCADAE}"/>
              </a:ext>
            </a:extLst>
          </p:cNvPr>
          <p:cNvSpPr txBox="1"/>
          <p:nvPr/>
        </p:nvSpPr>
        <p:spPr>
          <a:xfrm>
            <a:off x="59391" y="5497434"/>
            <a:ext cx="1193202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7200" b="1" dirty="0" err="1">
                <a:solidFill>
                  <a:srgbClr val="002060"/>
                </a:solidFill>
                <a:latin typeface="Comic Sans MS" panose="030F0702030302020204" pitchFamily="66" charset="0"/>
              </a:rPr>
              <a:t>Teacher:Nora</a:t>
            </a:r>
            <a:endParaRPr lang="zh-TW" altLang="en-US" sz="72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233591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53868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pic>
        <p:nvPicPr>
          <p:cNvPr id="3" name="圖片 2">
            <a:extLst>
              <a:ext uri="{FF2B5EF4-FFF2-40B4-BE49-F238E27FC236}">
                <a16:creationId xmlns:a16="http://schemas.microsoft.com/office/drawing/2014/main" id="{5AFD10AA-9B1D-4352-AE93-3DE109A49809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5709" y="1055899"/>
            <a:ext cx="5580581" cy="5446185"/>
          </a:xfrm>
          <a:prstGeom prst="rect">
            <a:avLst/>
          </a:prstGeom>
        </p:spPr>
      </p:pic>
      <p:sp>
        <p:nvSpPr>
          <p:cNvPr id="7" name="標題 4">
            <a:extLst>
              <a:ext uri="{FF2B5EF4-FFF2-40B4-BE49-F238E27FC236}">
                <a16:creationId xmlns:a16="http://schemas.microsoft.com/office/drawing/2014/main" id="{F724FEA7-D899-4303-B484-FA673580BD7C}"/>
              </a:ext>
            </a:extLst>
          </p:cNvPr>
          <p:cNvSpPr txBox="1">
            <a:spLocks/>
          </p:cNvSpPr>
          <p:nvPr/>
        </p:nvSpPr>
        <p:spPr>
          <a:xfrm>
            <a:off x="3384175" y="215669"/>
            <a:ext cx="5502115" cy="84023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TW" sz="5400" b="1" dirty="0">
                <a:solidFill>
                  <a:schemeClr val="accent2"/>
                </a:solidFill>
                <a:latin typeface="Comic Sans MS" panose="030F0702030302020204" pitchFamily="66" charset="0"/>
              </a:rPr>
              <a:t>Worksheet Fun</a:t>
            </a:r>
          </a:p>
        </p:txBody>
      </p:sp>
    </p:spTree>
    <p:extLst>
      <p:ext uri="{BB962C8B-B14F-4D97-AF65-F5344CB8AC3E}">
        <p14:creationId xmlns:p14="http://schemas.microsoft.com/office/powerpoint/2010/main" val="9691110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EDB5E69-9907-4B7A-A671-E3FA56B5B6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C6973DF-AA41-4978-A79A-4C4014A988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" name="圖片 4">
            <a:hlinkClick r:id="rId2"/>
            <a:extLst>
              <a:ext uri="{FF2B5EF4-FFF2-40B4-BE49-F238E27FC236}">
                <a16:creationId xmlns:a16="http://schemas.microsoft.com/office/drawing/2014/main" id="{C939C9EF-B888-450C-918A-206BFEA913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753"/>
            <a:ext cx="12191999" cy="6920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2365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群組 19">
            <a:extLst>
              <a:ext uri="{FF2B5EF4-FFF2-40B4-BE49-F238E27FC236}">
                <a16:creationId xmlns:a16="http://schemas.microsoft.com/office/drawing/2014/main" id="{CE2B4227-E18F-4429-9CC0-2C8C8D24E22A}"/>
              </a:ext>
            </a:extLst>
          </p:cNvPr>
          <p:cNvGrpSpPr/>
          <p:nvPr/>
        </p:nvGrpSpPr>
        <p:grpSpPr>
          <a:xfrm>
            <a:off x="0" y="2804328"/>
            <a:ext cx="12213147" cy="3990919"/>
            <a:chOff x="-21147" y="0"/>
            <a:chExt cx="12213147" cy="3990919"/>
          </a:xfrm>
        </p:grpSpPr>
        <p:pic>
          <p:nvPicPr>
            <p:cNvPr id="22" name="圖片 21" descr="一張含有 文字, 臥室 的圖片&#10;&#10;自動產生的描述">
              <a:extLst>
                <a:ext uri="{FF2B5EF4-FFF2-40B4-BE49-F238E27FC236}">
                  <a16:creationId xmlns:a16="http://schemas.microsoft.com/office/drawing/2014/main" id="{D93FE2CF-E9D7-4ACC-A6AE-01BCEE42F75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88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53729" y="0"/>
              <a:ext cx="6538271" cy="3990919"/>
            </a:xfrm>
            <a:prstGeom prst="rect">
              <a:avLst/>
            </a:prstGeom>
          </p:spPr>
        </p:pic>
        <p:pic>
          <p:nvPicPr>
            <p:cNvPr id="24" name="圖片 23" descr="一張含有 文字 的圖片&#10;&#10;自動產生的描述">
              <a:extLst>
                <a:ext uri="{FF2B5EF4-FFF2-40B4-BE49-F238E27FC236}">
                  <a16:creationId xmlns:a16="http://schemas.microsoft.com/office/drawing/2014/main" id="{5C132335-5531-4470-8078-B040AC5288D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7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1147" y="0"/>
              <a:ext cx="5765445" cy="3990919"/>
            </a:xfrm>
            <a:prstGeom prst="rect">
              <a:avLst/>
            </a:prstGeom>
          </p:spPr>
        </p:pic>
      </p:grpSp>
      <p:sp>
        <p:nvSpPr>
          <p:cNvPr id="12" name="文字方塊 11">
            <a:extLst>
              <a:ext uri="{FF2B5EF4-FFF2-40B4-BE49-F238E27FC236}">
                <a16:creationId xmlns:a16="http://schemas.microsoft.com/office/drawing/2014/main" id="{946E44A4-CCD3-4F8E-82BE-D6AD7148B28F}"/>
              </a:ext>
            </a:extLst>
          </p:cNvPr>
          <p:cNvSpPr txBox="1"/>
          <p:nvPr/>
        </p:nvSpPr>
        <p:spPr>
          <a:xfrm>
            <a:off x="59391" y="4199622"/>
            <a:ext cx="129203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7200" b="1" dirty="0">
                <a:solidFill>
                  <a:srgbClr val="002060"/>
                </a:solidFill>
                <a:latin typeface="Comic Sans MS" panose="030F0702030302020204" pitchFamily="66" charset="0"/>
              </a:rPr>
              <a:t>Be Kind and Respectful #4</a:t>
            </a:r>
            <a:endParaRPr lang="zh-TW" altLang="en-US" sz="72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sp>
        <p:nvSpPr>
          <p:cNvPr id="25" name="文字方塊 24">
            <a:extLst>
              <a:ext uri="{FF2B5EF4-FFF2-40B4-BE49-F238E27FC236}">
                <a16:creationId xmlns:a16="http://schemas.microsoft.com/office/drawing/2014/main" id="{750ED354-8BFE-42A0-83CC-02BD1CBCADAE}"/>
              </a:ext>
            </a:extLst>
          </p:cNvPr>
          <p:cNvSpPr txBox="1"/>
          <p:nvPr/>
        </p:nvSpPr>
        <p:spPr>
          <a:xfrm>
            <a:off x="59391" y="5497434"/>
            <a:ext cx="1193202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7200" b="1" dirty="0" err="1">
                <a:solidFill>
                  <a:srgbClr val="002060"/>
                </a:solidFill>
                <a:latin typeface="Comic Sans MS" panose="030F0702030302020204" pitchFamily="66" charset="0"/>
              </a:rPr>
              <a:t>Teacher:Nora</a:t>
            </a:r>
            <a:endParaRPr lang="zh-TW" altLang="en-US" sz="72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3986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553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2F1C7AB-6E00-4465-9E49-A2E307B1869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31C9ED4A-5DF0-49E1-95AD-A0A00ADD806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1DFCD040-9F35-4D34-8C94-FE306F06334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2840" y="1882"/>
            <a:ext cx="9785758" cy="6854235"/>
          </a:xfrm>
          <a:prstGeom prst="rect">
            <a:avLst/>
          </a:prstGeom>
        </p:spPr>
      </p:pic>
      <p:sp>
        <p:nvSpPr>
          <p:cNvPr id="6" name="語音泡泡: 橢圓形 5">
            <a:extLst>
              <a:ext uri="{FF2B5EF4-FFF2-40B4-BE49-F238E27FC236}">
                <a16:creationId xmlns:a16="http://schemas.microsoft.com/office/drawing/2014/main" id="{5A7178A0-20C7-448A-AB9B-2A027DF02103}"/>
              </a:ext>
            </a:extLst>
          </p:cNvPr>
          <p:cNvSpPr/>
          <p:nvPr/>
        </p:nvSpPr>
        <p:spPr>
          <a:xfrm>
            <a:off x="1235743" y="517245"/>
            <a:ext cx="3068703" cy="1210236"/>
          </a:xfrm>
          <a:prstGeom prst="wedgeEllipseCallout">
            <a:avLst>
              <a:gd name="adj1" fmla="val 8917"/>
              <a:gd name="adj2" fmla="val 6393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語音泡泡: 橢圓形 7">
            <a:extLst>
              <a:ext uri="{FF2B5EF4-FFF2-40B4-BE49-F238E27FC236}">
                <a16:creationId xmlns:a16="http://schemas.microsoft.com/office/drawing/2014/main" id="{AF84EF7C-8BA5-4BFD-986D-4385CBC40C6D}"/>
              </a:ext>
            </a:extLst>
          </p:cNvPr>
          <p:cNvSpPr/>
          <p:nvPr/>
        </p:nvSpPr>
        <p:spPr>
          <a:xfrm>
            <a:off x="5697070" y="471208"/>
            <a:ext cx="3724835" cy="1210235"/>
          </a:xfrm>
          <a:prstGeom prst="wedgeEllipseCallou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0">
              <a:spcBef>
                <a:spcPts val="0"/>
              </a:spcBef>
              <a:spcAft>
                <a:spcPts val="0"/>
              </a:spcAft>
            </a:pPr>
            <a:endParaRPr lang="en-US" altLang="zh-TW" sz="2000" b="1" dirty="0">
              <a:solidFill>
                <a:srgbClr val="000000"/>
              </a:solidFill>
              <a:latin typeface="+mj-lt"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endParaRPr lang="en-US" altLang="zh-TW" sz="2000" b="1" i="0" u="none" strike="noStrike" dirty="0">
              <a:solidFill>
                <a:srgbClr val="000000"/>
              </a:solidFill>
              <a:effectLst/>
              <a:latin typeface="+mj-lt"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altLang="zh-TW" sz="2000" b="1" i="0" u="none" strike="noStrike" dirty="0">
                <a:solidFill>
                  <a:srgbClr val="000000"/>
                </a:solidFill>
                <a:effectLst/>
                <a:latin typeface="+mj-lt"/>
              </a:rPr>
              <a:t>Anna looks </a:t>
            </a:r>
            <a:r>
              <a:rPr lang="en-US" altLang="zh-TW" sz="2000" b="1" i="0" u="none" strike="noStrike" dirty="0">
                <a:solidFill>
                  <a:srgbClr val="C00000"/>
                </a:solidFill>
                <a:effectLst/>
                <a:latin typeface="+mj-lt"/>
              </a:rPr>
              <a:t>different </a:t>
            </a:r>
            <a:r>
              <a:rPr lang="en-US" altLang="zh-TW" sz="2000" b="1" i="0" u="none" strike="noStrike" dirty="0">
                <a:solidFill>
                  <a:srgbClr val="000000"/>
                </a:solidFill>
                <a:effectLst/>
                <a:latin typeface="+mj-lt"/>
              </a:rPr>
              <a:t>from us.  I don’t want to be her friend.</a:t>
            </a:r>
            <a:endParaRPr lang="en-US" altLang="zh-TW" sz="2000" b="1" dirty="0">
              <a:effectLst/>
              <a:latin typeface="+mj-lt"/>
            </a:endParaRPr>
          </a:p>
          <a:p>
            <a:r>
              <a:rPr lang="en-US" altLang="zh-TW" sz="2000" b="1" dirty="0">
                <a:latin typeface="+mj-lt"/>
              </a:rPr>
              <a:t/>
            </a:r>
            <a:br>
              <a:rPr lang="en-US" altLang="zh-TW" sz="2000" b="1" dirty="0">
                <a:latin typeface="+mj-lt"/>
              </a:rPr>
            </a:br>
            <a:endParaRPr lang="zh-TW" altLang="en-US" sz="2000" b="1" dirty="0">
              <a:latin typeface="+mj-lt"/>
            </a:endParaRPr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0DFF2473-5C7B-49BE-A18F-EA3F07DA00D2}"/>
              </a:ext>
            </a:extLst>
          </p:cNvPr>
          <p:cNvSpPr txBox="1"/>
          <p:nvPr/>
        </p:nvSpPr>
        <p:spPr>
          <a:xfrm>
            <a:off x="1524000" y="768420"/>
            <a:ext cx="269660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sz="2000" b="1" i="0" u="none" strike="noStrike" dirty="0">
                <a:solidFill>
                  <a:srgbClr val="000000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But we think she is kind. </a:t>
            </a:r>
          </a:p>
          <a:p>
            <a:r>
              <a:rPr lang="en-US" altLang="zh-TW" sz="2000" b="1" i="0" u="none" strike="noStrike" dirty="0">
                <a:solidFill>
                  <a:srgbClr val="000000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We can be friends.</a:t>
            </a:r>
            <a:endParaRPr lang="zh-TW" altLang="en-US" sz="2000" b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339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412E9644-5762-456E-8955-0F47546E1D94}"/>
              </a:ext>
            </a:extLst>
          </p:cNvPr>
          <p:cNvSpPr txBox="1"/>
          <p:nvPr/>
        </p:nvSpPr>
        <p:spPr>
          <a:xfrm>
            <a:off x="1226918" y="5103133"/>
            <a:ext cx="11482118" cy="22057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rtl="0">
              <a:spcBef>
                <a:spcPts val="0"/>
              </a:spcBef>
              <a:spcAft>
                <a:spcPts val="800"/>
              </a:spcAft>
              <a:buFont typeface="Wingdings" panose="05000000000000000000" pitchFamily="2" charset="2"/>
              <a:buChar char="u"/>
            </a:pPr>
            <a:r>
              <a:rPr lang="en-US" altLang="zh-TW" sz="4400" b="1" i="0" u="none" strike="noStrike" dirty="0">
                <a:solidFill>
                  <a:srgbClr val="002060"/>
                </a:solidFill>
                <a:effectLst/>
                <a:latin typeface="Comic Sans MS" panose="030F0702030302020204" pitchFamily="66" charset="0"/>
              </a:rPr>
              <a:t>What do Mina’s friends say?</a:t>
            </a:r>
            <a:endParaRPr lang="en-US" altLang="zh-TW" sz="4400" b="1" dirty="0">
              <a:solidFill>
                <a:srgbClr val="002060"/>
              </a:solidFill>
              <a:effectLst/>
              <a:latin typeface="Comic Sans MS" panose="030F0702030302020204" pitchFamily="66" charset="0"/>
            </a:endParaRPr>
          </a:p>
          <a:p>
            <a:pPr marL="457200" indent="-457200" rtl="0">
              <a:spcBef>
                <a:spcPts val="0"/>
              </a:spcBef>
              <a:spcAft>
                <a:spcPts val="800"/>
              </a:spcAft>
              <a:buFont typeface="Wingdings" panose="05000000000000000000" pitchFamily="2" charset="2"/>
              <a:buChar char="u"/>
            </a:pPr>
            <a:r>
              <a:rPr lang="en-US" altLang="zh-TW" sz="4400" b="1" i="0" u="none" strike="noStrike" dirty="0">
                <a:solidFill>
                  <a:srgbClr val="002060"/>
                </a:solidFill>
                <a:effectLst/>
                <a:latin typeface="Comic Sans MS" panose="030F0702030302020204" pitchFamily="66" charset="0"/>
              </a:rPr>
              <a:t>Why do they think differently?</a:t>
            </a:r>
            <a:endParaRPr lang="en-US" altLang="zh-TW" sz="4400" b="1" dirty="0">
              <a:solidFill>
                <a:srgbClr val="002060"/>
              </a:solidFill>
              <a:effectLst/>
              <a:latin typeface="Comic Sans MS" panose="030F0702030302020204" pitchFamily="66" charset="0"/>
            </a:endParaRPr>
          </a:p>
          <a:p>
            <a:r>
              <a:rPr lang="en-US" altLang="zh-TW" dirty="0"/>
              <a:t/>
            </a:r>
            <a:br>
              <a:rPr lang="en-US" altLang="zh-TW" dirty="0"/>
            </a:br>
            <a:endParaRPr lang="zh-TW" altLang="en-US" dirty="0"/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0C705952-31A0-4273-B63E-17E2DBB4531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832" y="138958"/>
            <a:ext cx="7085383" cy="49628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51553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2F1C7AB-6E00-4465-9E49-A2E307B186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3999" y="1609957"/>
            <a:ext cx="9265117" cy="1900006"/>
          </a:xfrm>
        </p:spPr>
        <p:txBody>
          <a:bodyPr/>
          <a:lstStyle/>
          <a:p>
            <a:endParaRPr lang="zh-TW" altLang="en-US"/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31C9ED4A-5DF0-49E1-95AD-A0A00ADD806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3999" y="3940176"/>
            <a:ext cx="9265117" cy="1317623"/>
          </a:xfrm>
        </p:spPr>
        <p:txBody>
          <a:bodyPr/>
          <a:lstStyle/>
          <a:p>
            <a:endParaRPr lang="zh-TW" altLang="en-US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6EB08347-2958-4B46-A80D-7CB038C028E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434" y="-89718"/>
            <a:ext cx="10176158" cy="6946598"/>
          </a:xfrm>
          <a:prstGeom prst="rect">
            <a:avLst/>
          </a:prstGeom>
        </p:spPr>
      </p:pic>
      <p:sp>
        <p:nvSpPr>
          <p:cNvPr id="6" name="語音泡泡: 橢圓形 5">
            <a:extLst>
              <a:ext uri="{FF2B5EF4-FFF2-40B4-BE49-F238E27FC236}">
                <a16:creationId xmlns:a16="http://schemas.microsoft.com/office/drawing/2014/main" id="{D19E9E59-46A1-445E-A5D9-D32037374C5A}"/>
              </a:ext>
            </a:extLst>
          </p:cNvPr>
          <p:cNvSpPr/>
          <p:nvPr/>
        </p:nvSpPr>
        <p:spPr>
          <a:xfrm>
            <a:off x="995081" y="5330283"/>
            <a:ext cx="2997538" cy="1198704"/>
          </a:xfrm>
          <a:prstGeom prst="wedgeEllipseCallout">
            <a:avLst>
              <a:gd name="adj1" fmla="val 7349"/>
              <a:gd name="adj2" fmla="val -7157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000" b="1" i="0" u="none" strike="noStrike" dirty="0">
                <a:solidFill>
                  <a:srgbClr val="000000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I do. I will take care of Anna and show her around.</a:t>
            </a:r>
            <a:endParaRPr lang="zh-TW" altLang="en-US" sz="2000" b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7" name="語音泡泡: 橢圓形 6">
            <a:extLst>
              <a:ext uri="{FF2B5EF4-FFF2-40B4-BE49-F238E27FC236}">
                <a16:creationId xmlns:a16="http://schemas.microsoft.com/office/drawing/2014/main" id="{F0D955D8-13E1-4567-BD11-88C7B88580B0}"/>
              </a:ext>
            </a:extLst>
          </p:cNvPr>
          <p:cNvSpPr/>
          <p:nvPr/>
        </p:nvSpPr>
        <p:spPr>
          <a:xfrm>
            <a:off x="8005482" y="2766984"/>
            <a:ext cx="3033871" cy="963081"/>
          </a:xfrm>
          <a:prstGeom prst="wedgeEllipseCallout">
            <a:avLst>
              <a:gd name="adj1" fmla="val 1622"/>
              <a:gd name="adj2" fmla="val 6842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b="1" i="0" u="none" strike="noStrike" dirty="0">
                <a:solidFill>
                  <a:srgbClr val="000000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It must be a very boring trip.</a:t>
            </a:r>
            <a:endParaRPr lang="zh-TW" altLang="en-US" sz="2400" b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8" name="語音泡泡: 橢圓形 7">
            <a:extLst>
              <a:ext uri="{FF2B5EF4-FFF2-40B4-BE49-F238E27FC236}">
                <a16:creationId xmlns:a16="http://schemas.microsoft.com/office/drawing/2014/main" id="{B678BB81-C573-4428-97CA-0EE03FAF0790}"/>
              </a:ext>
            </a:extLst>
          </p:cNvPr>
          <p:cNvSpPr/>
          <p:nvPr/>
        </p:nvSpPr>
        <p:spPr>
          <a:xfrm>
            <a:off x="1074434" y="2190517"/>
            <a:ext cx="4318506" cy="1603815"/>
          </a:xfrm>
          <a:prstGeom prst="wedgeEllipseCallout">
            <a:avLst>
              <a:gd name="adj1" fmla="val 14104"/>
              <a:gd name="adj2" fmla="val -8384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0">
              <a:spcBef>
                <a:spcPts val="0"/>
              </a:spcBef>
              <a:spcAft>
                <a:spcPts val="0"/>
              </a:spcAft>
            </a:pPr>
            <a:endParaRPr lang="en-US" altLang="zh-TW" sz="2000" b="1" i="0" u="none" strike="noStrike" dirty="0">
              <a:solidFill>
                <a:srgbClr val="000000"/>
              </a:solidFill>
              <a:effectLst/>
              <a:latin typeface="+mj-lt"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endParaRPr lang="en-US" altLang="zh-TW" sz="2000" b="1" dirty="0">
              <a:solidFill>
                <a:srgbClr val="000000"/>
              </a:solidFill>
              <a:latin typeface="+mj-lt"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altLang="zh-TW" sz="2000" b="1" i="0" u="none" strike="noStrike" dirty="0">
                <a:solidFill>
                  <a:srgbClr val="000000"/>
                </a:solidFill>
                <a:effectLst/>
                <a:latin typeface="+mj-lt"/>
              </a:rPr>
              <a:t>We are going on a school trip to </a:t>
            </a:r>
            <a:r>
              <a:rPr lang="en-US" altLang="zh-TW" sz="20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Anping</a:t>
            </a:r>
            <a:r>
              <a:rPr lang="en-US" altLang="zh-TW" sz="2000" b="1" i="0" u="none" strike="noStrike" dirty="0">
                <a:solidFill>
                  <a:srgbClr val="000000"/>
                </a:solidFill>
                <a:effectLst/>
                <a:latin typeface="+mj-lt"/>
              </a:rPr>
              <a:t> tomorrow. Who would like to be Anna’s partner?</a:t>
            </a:r>
            <a:endParaRPr lang="en-US" altLang="zh-TW" sz="2000" b="1" dirty="0">
              <a:effectLst/>
              <a:latin typeface="+mj-lt"/>
            </a:endParaRPr>
          </a:p>
          <a:p>
            <a:r>
              <a:rPr lang="en-US" altLang="zh-TW" dirty="0"/>
              <a:t/>
            </a:r>
            <a:br>
              <a:rPr lang="en-US" altLang="zh-TW" dirty="0"/>
            </a:br>
            <a:endParaRPr lang="zh-TW" altLang="en-US" dirty="0"/>
          </a:p>
        </p:txBody>
      </p:sp>
      <p:sp>
        <p:nvSpPr>
          <p:cNvPr id="10" name="語音泡泡: 橢圓形 9">
            <a:extLst>
              <a:ext uri="{FF2B5EF4-FFF2-40B4-BE49-F238E27FC236}">
                <a16:creationId xmlns:a16="http://schemas.microsoft.com/office/drawing/2014/main" id="{DE609BFD-D2A4-4B0F-96F0-474EF229CD9A}"/>
              </a:ext>
            </a:extLst>
          </p:cNvPr>
          <p:cNvSpPr/>
          <p:nvPr/>
        </p:nvSpPr>
        <p:spPr>
          <a:xfrm>
            <a:off x="6330324" y="4991911"/>
            <a:ext cx="2769193" cy="963081"/>
          </a:xfrm>
          <a:prstGeom prst="wedgeEllipseCallout">
            <a:avLst>
              <a:gd name="adj1" fmla="val -42482"/>
              <a:gd name="adj2" fmla="val -5972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b="1" i="0" u="none" strike="noStrike" dirty="0">
                <a:solidFill>
                  <a:srgbClr val="000000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Thank you!</a:t>
            </a:r>
            <a:endParaRPr lang="zh-TW" altLang="en-US" sz="2800" b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6220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字方塊 6">
            <a:extLst>
              <a:ext uri="{FF2B5EF4-FFF2-40B4-BE49-F238E27FC236}">
                <a16:creationId xmlns:a16="http://schemas.microsoft.com/office/drawing/2014/main" id="{EED41AC1-7251-45E9-8D07-F71BC903D9A4}"/>
              </a:ext>
            </a:extLst>
          </p:cNvPr>
          <p:cNvSpPr txBox="1"/>
          <p:nvPr/>
        </p:nvSpPr>
        <p:spPr>
          <a:xfrm>
            <a:off x="181295" y="3921110"/>
            <a:ext cx="12902877" cy="37240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rtl="0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Font typeface="Wingdings" panose="05000000000000000000" pitchFamily="2" charset="2"/>
              <a:buChar char="u"/>
            </a:pPr>
            <a:r>
              <a:rPr lang="en-US" altLang="zh-TW" sz="4000" b="1" i="0" u="none" strike="noStrike" dirty="0">
                <a:solidFill>
                  <a:srgbClr val="002060"/>
                </a:solidFill>
                <a:effectLst/>
                <a:latin typeface="Comic Sans MS" panose="030F0702030302020204" pitchFamily="66" charset="0"/>
              </a:rPr>
              <a:t>What does Mina say?</a:t>
            </a:r>
            <a:endParaRPr lang="en-US" altLang="zh-TW" sz="4000" b="1" dirty="0">
              <a:solidFill>
                <a:srgbClr val="002060"/>
              </a:solidFill>
              <a:effectLst/>
              <a:latin typeface="Comic Sans MS" panose="030F0702030302020204" pitchFamily="66" charset="0"/>
            </a:endParaRPr>
          </a:p>
          <a:p>
            <a:pPr marL="285750" indent="-285750" rtl="0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Font typeface="Wingdings" panose="05000000000000000000" pitchFamily="2" charset="2"/>
              <a:buChar char="u"/>
            </a:pPr>
            <a:r>
              <a:rPr lang="en-US" altLang="zh-TW" sz="4000" b="1" i="0" u="none" strike="noStrike" dirty="0">
                <a:solidFill>
                  <a:srgbClr val="002060"/>
                </a:solidFill>
                <a:effectLst/>
                <a:latin typeface="Comic Sans MS" panose="030F0702030302020204" pitchFamily="66" charset="0"/>
              </a:rPr>
              <a:t>Why does Mina say </a:t>
            </a:r>
            <a:endParaRPr lang="en-US" altLang="zh-TW" sz="40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pPr rtl="0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altLang="zh-TW" sz="4000" b="1" i="0" u="none" strike="noStrike" dirty="0">
                <a:solidFill>
                  <a:srgbClr val="002060"/>
                </a:solidFill>
                <a:effectLst/>
                <a:latin typeface="Comic Sans MS" panose="030F0702030302020204" pitchFamily="66" charset="0"/>
              </a:rPr>
              <a:t>“It must be a very boring trip”?</a:t>
            </a:r>
            <a:endParaRPr lang="en-US" altLang="zh-TW" sz="4000" b="1" dirty="0">
              <a:solidFill>
                <a:srgbClr val="002060"/>
              </a:solidFill>
              <a:effectLst/>
              <a:latin typeface="Comic Sans MS" panose="030F0702030302020204" pitchFamily="66" charset="0"/>
            </a:endParaRPr>
          </a:p>
          <a:p>
            <a:r>
              <a:rPr lang="en-US" altLang="zh-TW" dirty="0"/>
              <a:t/>
            </a:r>
            <a:br>
              <a:rPr lang="en-US" altLang="zh-TW" dirty="0"/>
            </a:br>
            <a:endParaRPr lang="zh-TW" altLang="en-US" dirty="0"/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C6B7083D-4853-4456-B9E4-D12E733B84C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91"/>
            <a:ext cx="6282197" cy="42884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圖片 8">
            <a:extLst>
              <a:ext uri="{FF2B5EF4-FFF2-40B4-BE49-F238E27FC236}">
                <a16:creationId xmlns:a16="http://schemas.microsoft.com/office/drawing/2014/main" id="{F7C68109-7016-4225-AD24-F56FB1E9014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953" b="100000" l="9661" r="8955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711509" y="-227909"/>
            <a:ext cx="3067050" cy="4288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6574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2F1C7AB-6E00-4465-9E49-A2E307B1869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31C9ED4A-5DF0-49E1-95AD-A0A00ADD806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9AB41F1B-31FA-423B-B486-17F75634096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0959" y="0"/>
            <a:ext cx="10046208" cy="6858000"/>
          </a:xfrm>
          <a:prstGeom prst="rect">
            <a:avLst/>
          </a:prstGeom>
        </p:spPr>
      </p:pic>
      <p:sp>
        <p:nvSpPr>
          <p:cNvPr id="6" name="語音泡泡: 橢圓形 5">
            <a:extLst>
              <a:ext uri="{FF2B5EF4-FFF2-40B4-BE49-F238E27FC236}">
                <a16:creationId xmlns:a16="http://schemas.microsoft.com/office/drawing/2014/main" id="{D96265D4-CB0F-4260-8CBE-43FAE2EDA816}"/>
              </a:ext>
            </a:extLst>
          </p:cNvPr>
          <p:cNvSpPr/>
          <p:nvPr/>
        </p:nvSpPr>
        <p:spPr>
          <a:xfrm>
            <a:off x="3142129" y="2950883"/>
            <a:ext cx="2503394" cy="1210235"/>
          </a:xfrm>
          <a:prstGeom prst="wedgeEllipseCallout">
            <a:avLst>
              <a:gd name="adj1" fmla="val 45692"/>
              <a:gd name="adj2" fmla="val 5064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000" b="1" i="0" u="none" strike="noStrike" dirty="0">
                <a:solidFill>
                  <a:srgbClr val="000000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I don’t think so. I don’t think she will like it.</a:t>
            </a:r>
            <a:endParaRPr lang="zh-TW" altLang="en-US" sz="2000" b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7" name="語音泡泡: 橢圓形 6">
            <a:extLst>
              <a:ext uri="{FF2B5EF4-FFF2-40B4-BE49-F238E27FC236}">
                <a16:creationId xmlns:a16="http://schemas.microsoft.com/office/drawing/2014/main" id="{D4720461-955E-46B7-AEB1-3F4B31484CEA}"/>
              </a:ext>
            </a:extLst>
          </p:cNvPr>
          <p:cNvSpPr/>
          <p:nvPr/>
        </p:nvSpPr>
        <p:spPr>
          <a:xfrm>
            <a:off x="1190784" y="521294"/>
            <a:ext cx="2789545" cy="1441184"/>
          </a:xfrm>
          <a:prstGeom prst="wedgeEllipseCallout">
            <a:avLst>
              <a:gd name="adj1" fmla="val -22440"/>
              <a:gd name="adj2" fmla="val 5805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000" b="1" i="0" u="none" strike="noStrike" dirty="0">
                <a:solidFill>
                  <a:srgbClr val="000000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Yes, I like tofu pudding. Try it, Anna. You will like it.</a:t>
            </a:r>
            <a:endParaRPr lang="zh-TW" altLang="en-US" sz="2000" b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8" name="語音泡泡: 橢圓形 7">
            <a:extLst>
              <a:ext uri="{FF2B5EF4-FFF2-40B4-BE49-F238E27FC236}">
                <a16:creationId xmlns:a16="http://schemas.microsoft.com/office/drawing/2014/main" id="{C37677B1-337D-4227-8876-AE54862F9321}"/>
              </a:ext>
            </a:extLst>
          </p:cNvPr>
          <p:cNvSpPr/>
          <p:nvPr/>
        </p:nvSpPr>
        <p:spPr>
          <a:xfrm>
            <a:off x="5645523" y="1634285"/>
            <a:ext cx="4029635" cy="1210235"/>
          </a:xfrm>
          <a:prstGeom prst="wedgeEllipseCallout">
            <a:avLst>
              <a:gd name="adj1" fmla="val -53314"/>
              <a:gd name="adj2" fmla="val -3453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0">
              <a:spcBef>
                <a:spcPts val="0"/>
              </a:spcBef>
              <a:spcAft>
                <a:spcPts val="0"/>
              </a:spcAft>
            </a:pPr>
            <a:endParaRPr lang="en-US" altLang="zh-TW" sz="2000" b="1" i="0" u="none" strike="noStrike" dirty="0">
              <a:solidFill>
                <a:srgbClr val="000000"/>
              </a:solidFill>
              <a:effectLst/>
              <a:latin typeface="+mj-lt"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endParaRPr lang="en-US" altLang="zh-TW" sz="2000" b="1" dirty="0">
              <a:solidFill>
                <a:srgbClr val="000000"/>
              </a:solidFill>
              <a:latin typeface="+mj-lt"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altLang="zh-TW" sz="20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Anping</a:t>
            </a:r>
            <a:r>
              <a:rPr lang="en-US" altLang="zh-TW" sz="2000" b="1" i="0" u="none" strike="noStrike" dirty="0">
                <a:solidFill>
                  <a:srgbClr val="000000"/>
                </a:solidFill>
                <a:effectLst/>
                <a:latin typeface="+mj-lt"/>
              </a:rPr>
              <a:t> is known for its </a:t>
            </a:r>
            <a:r>
              <a:rPr lang="en-US" altLang="zh-TW" sz="2000" b="1" i="0" u="none" strike="noStrike" dirty="0">
                <a:solidFill>
                  <a:srgbClr val="C00000"/>
                </a:solidFill>
                <a:effectLst/>
                <a:latin typeface="+mj-lt"/>
              </a:rPr>
              <a:t>local food</a:t>
            </a:r>
            <a:r>
              <a:rPr lang="en-US" altLang="zh-TW" sz="2000" b="1" i="0" u="none" strike="noStrike" dirty="0">
                <a:solidFill>
                  <a:srgbClr val="000000"/>
                </a:solidFill>
                <a:effectLst/>
                <a:latin typeface="+mj-lt"/>
              </a:rPr>
              <a:t>, especially </a:t>
            </a:r>
            <a:r>
              <a:rPr lang="en-US" altLang="zh-TW" sz="2000" b="1" i="0" u="none" strike="noStrike" dirty="0" err="1">
                <a:solidFill>
                  <a:srgbClr val="C00000"/>
                </a:solidFill>
                <a:effectLst/>
                <a:latin typeface="+mj-lt"/>
              </a:rPr>
              <a:t>Anping</a:t>
            </a:r>
            <a:r>
              <a:rPr lang="en-US" altLang="zh-TW" sz="2000" b="1" i="0" u="none" strike="noStrike" dirty="0">
                <a:solidFill>
                  <a:srgbClr val="C00000"/>
                </a:solidFill>
                <a:effectLst/>
                <a:latin typeface="+mj-lt"/>
              </a:rPr>
              <a:t> tofu pudding.</a:t>
            </a:r>
            <a:endParaRPr lang="en-US" altLang="zh-TW" sz="2000" b="1" dirty="0">
              <a:solidFill>
                <a:srgbClr val="C00000"/>
              </a:solidFill>
              <a:effectLst/>
              <a:latin typeface="+mj-lt"/>
            </a:endParaRPr>
          </a:p>
          <a:p>
            <a:r>
              <a:rPr lang="en-US" altLang="zh-TW" dirty="0"/>
              <a:t/>
            </a:r>
            <a:br>
              <a:rPr lang="en-US" altLang="zh-TW" dirty="0"/>
            </a:br>
            <a:endParaRPr lang="zh-TW" altLang="en-US" dirty="0"/>
          </a:p>
        </p:txBody>
      </p:sp>
      <p:sp>
        <p:nvSpPr>
          <p:cNvPr id="9" name="語音泡泡: 橢圓形 8">
            <a:extLst>
              <a:ext uri="{FF2B5EF4-FFF2-40B4-BE49-F238E27FC236}">
                <a16:creationId xmlns:a16="http://schemas.microsoft.com/office/drawing/2014/main" id="{6232BCF8-272A-40B1-9A20-C76EFEDAAF93}"/>
              </a:ext>
            </a:extLst>
          </p:cNvPr>
          <p:cNvSpPr/>
          <p:nvPr/>
        </p:nvSpPr>
        <p:spPr>
          <a:xfrm>
            <a:off x="8035420" y="4574989"/>
            <a:ext cx="3083859" cy="1410026"/>
          </a:xfrm>
          <a:prstGeom prst="wedgeEllipseCallout">
            <a:avLst>
              <a:gd name="adj1" fmla="val 6800"/>
              <a:gd name="adj2" fmla="val -7111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000" b="1" i="0" u="none" strike="noStrike" dirty="0">
                <a:solidFill>
                  <a:srgbClr val="000000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I never had it before in South Africa, but </a:t>
            </a:r>
            <a:r>
              <a:rPr lang="en-US" altLang="zh-TW" sz="2000" b="1" i="0" u="none" strike="noStrike" dirty="0">
                <a:solidFill>
                  <a:srgbClr val="C00000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I like to try new things.</a:t>
            </a:r>
            <a:endParaRPr lang="zh-TW" altLang="en-US" sz="2000" b="1" dirty="0">
              <a:solidFill>
                <a:srgbClr val="C0000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8308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hlinkClick r:id="rId2"/>
            <a:extLst>
              <a:ext uri="{FF2B5EF4-FFF2-40B4-BE49-F238E27FC236}">
                <a16:creationId xmlns:a16="http://schemas.microsoft.com/office/drawing/2014/main" id="{F6C66A30-AF9C-4E7A-91F5-6790E94D20C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3602"/>
            <a:ext cx="12192000" cy="6961031"/>
          </a:xfrm>
          <a:prstGeom prst="rect">
            <a:avLst/>
          </a:prstGeom>
        </p:spPr>
      </p:pic>
      <p:sp>
        <p:nvSpPr>
          <p:cNvPr id="4" name="文字方塊 3">
            <a:extLst>
              <a:ext uri="{FF2B5EF4-FFF2-40B4-BE49-F238E27FC236}">
                <a16:creationId xmlns:a16="http://schemas.microsoft.com/office/drawing/2014/main" id="{E5A261F6-46D2-4032-A2A5-3952FEEA6D84}"/>
              </a:ext>
            </a:extLst>
          </p:cNvPr>
          <p:cNvSpPr txBox="1"/>
          <p:nvPr/>
        </p:nvSpPr>
        <p:spPr>
          <a:xfrm>
            <a:off x="0" y="150470"/>
            <a:ext cx="1272057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4400" b="1" i="0" dirty="0">
                <a:solidFill>
                  <a:srgbClr val="002060"/>
                </a:solidFill>
                <a:effectLst/>
                <a:latin typeface="Comic Sans MS" panose="030F0702030302020204" pitchFamily="66" charset="0"/>
              </a:rPr>
              <a:t>Kids Try Breakfast from Around the World </a:t>
            </a:r>
          </a:p>
        </p:txBody>
      </p:sp>
    </p:spTree>
    <p:extLst>
      <p:ext uri="{BB962C8B-B14F-4D97-AF65-F5344CB8AC3E}">
        <p14:creationId xmlns:p14="http://schemas.microsoft.com/office/powerpoint/2010/main" val="2722838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一張含有 文字, 個人, 天空 的圖片&#10;&#10;自動產生的描述">
            <a:hlinkClick r:id="rId2"/>
            <a:extLst>
              <a:ext uri="{FF2B5EF4-FFF2-40B4-BE49-F238E27FC236}">
                <a16:creationId xmlns:a16="http://schemas.microsoft.com/office/drawing/2014/main" id="{5B20A695-3F80-49EB-A847-DCEC99C0736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74149"/>
            <a:ext cx="12192000" cy="6858000"/>
          </a:xfrm>
          <a:prstGeom prst="rect">
            <a:avLst/>
          </a:prstGeom>
        </p:spPr>
      </p:pic>
      <p:sp>
        <p:nvSpPr>
          <p:cNvPr id="7" name="文字方塊 6">
            <a:extLst>
              <a:ext uri="{FF2B5EF4-FFF2-40B4-BE49-F238E27FC236}">
                <a16:creationId xmlns:a16="http://schemas.microsoft.com/office/drawing/2014/main" id="{9C22864D-BF4D-4512-A11E-8F2B1017C522}"/>
              </a:ext>
            </a:extLst>
          </p:cNvPr>
          <p:cNvSpPr txBox="1"/>
          <p:nvPr/>
        </p:nvSpPr>
        <p:spPr>
          <a:xfrm>
            <a:off x="-71860" y="174149"/>
            <a:ext cx="1233571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altLang="zh-TW" sz="4000" b="1" i="0" dirty="0">
                <a:solidFill>
                  <a:srgbClr val="002060"/>
                </a:solidFill>
                <a:effectLst/>
                <a:latin typeface="Comic Sans MS" panose="030F0702030302020204" pitchFamily="66" charset="0"/>
              </a:rPr>
              <a:t>Kids Try School Lunches From Around the World</a:t>
            </a:r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615CBF2D-43EC-4986-B088-EDDC3F690DDB}"/>
              </a:ext>
            </a:extLst>
          </p:cNvPr>
          <p:cNvSpPr txBox="1"/>
          <p:nvPr/>
        </p:nvSpPr>
        <p:spPr>
          <a:xfrm>
            <a:off x="-182301" y="6175762"/>
            <a:ext cx="12192000" cy="13644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90550" indent="-285750" rtl="0">
              <a:spcBef>
                <a:spcPts val="0"/>
              </a:spcBef>
              <a:spcAft>
                <a:spcPts val="800"/>
              </a:spcAft>
              <a:buFont typeface="Wingdings" panose="05000000000000000000" pitchFamily="2" charset="2"/>
              <a:buChar char="u"/>
            </a:pPr>
            <a:r>
              <a:rPr lang="en-US" altLang="zh-TW" sz="4000" b="1" i="0" u="none" strike="noStrike" dirty="0">
                <a:solidFill>
                  <a:srgbClr val="C00000"/>
                </a:solidFill>
                <a:effectLst/>
                <a:latin typeface="Comic Sans MS" panose="030F0702030302020204" pitchFamily="66" charset="0"/>
              </a:rPr>
              <a:t> What's the meaning of the word "food "? </a:t>
            </a:r>
            <a:endParaRPr lang="en-US" altLang="zh-TW" sz="4000" b="1" dirty="0">
              <a:solidFill>
                <a:srgbClr val="C00000"/>
              </a:solidFill>
              <a:effectLst/>
              <a:latin typeface="Comic Sans MS" panose="030F0702030302020204" pitchFamily="66" charset="0"/>
            </a:endParaRPr>
          </a:p>
          <a:p>
            <a:r>
              <a:rPr lang="en-US" altLang="zh-TW" dirty="0"/>
              <a:t/>
            </a:r>
            <a:br>
              <a:rPr lang="en-US" altLang="zh-TW" dirty="0"/>
            </a:b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83973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CEC661F-7B3E-4686-86F4-A194F82FF8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CC5DBB98-D3CF-4FC5-A034-7B965261F2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" name="圖片 4">
            <a:hlinkClick r:id="rId2"/>
            <a:extLst>
              <a:ext uri="{FF2B5EF4-FFF2-40B4-BE49-F238E27FC236}">
                <a16:creationId xmlns:a16="http://schemas.microsoft.com/office/drawing/2014/main" id="{05F3E5F7-5FBB-419A-B612-85C622EE446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文字方塊 6">
            <a:extLst>
              <a:ext uri="{FF2B5EF4-FFF2-40B4-BE49-F238E27FC236}">
                <a16:creationId xmlns:a16="http://schemas.microsoft.com/office/drawing/2014/main" id="{1DB805B4-B66F-4257-8379-3F54D7A42398}"/>
              </a:ext>
            </a:extLst>
          </p:cNvPr>
          <p:cNvSpPr txBox="1"/>
          <p:nvPr/>
        </p:nvSpPr>
        <p:spPr>
          <a:xfrm>
            <a:off x="1931796" y="0"/>
            <a:ext cx="875965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altLang="zh-TW" sz="5400" b="1" i="0" dirty="0">
                <a:solidFill>
                  <a:schemeClr val="bg1"/>
                </a:solidFill>
                <a:effectLst/>
                <a:latin typeface="Comic Sans MS" panose="030F0702030302020204" pitchFamily="66" charset="0"/>
              </a:rPr>
              <a:t>Hello Around the World </a:t>
            </a:r>
          </a:p>
        </p:txBody>
      </p:sp>
    </p:spTree>
    <p:extLst>
      <p:ext uri="{BB962C8B-B14F-4D97-AF65-F5344CB8AC3E}">
        <p14:creationId xmlns:p14="http://schemas.microsoft.com/office/powerpoint/2010/main" val="296529100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方塊 2">
            <a:extLst>
              <a:ext uri="{FF2B5EF4-FFF2-40B4-BE49-F238E27FC236}">
                <a16:creationId xmlns:a16="http://schemas.microsoft.com/office/drawing/2014/main" id="{9D1BEE0E-FE2E-4490-8167-7819EE824795}"/>
              </a:ext>
            </a:extLst>
          </p:cNvPr>
          <p:cNvSpPr txBox="1"/>
          <p:nvPr/>
        </p:nvSpPr>
        <p:spPr>
          <a:xfrm>
            <a:off x="83917" y="3478899"/>
            <a:ext cx="15611354" cy="40010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76300" indent="-571500" rtl="0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Font typeface="Wingdings" panose="05000000000000000000" pitchFamily="2" charset="2"/>
              <a:buChar char="u"/>
            </a:pPr>
            <a:r>
              <a:rPr lang="en-US" altLang="zh-TW" sz="4400" b="1" i="0" u="none" strike="noStrike" dirty="0">
                <a:solidFill>
                  <a:srgbClr val="002060"/>
                </a:solidFill>
                <a:effectLst/>
                <a:latin typeface="Comic Sans MS" panose="030F0702030302020204" pitchFamily="66" charset="0"/>
              </a:rPr>
              <a:t>How did the kids feel? </a:t>
            </a:r>
          </a:p>
          <a:p>
            <a:pPr marL="876300" indent="-571500" rtl="0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Font typeface="Wingdings" panose="05000000000000000000" pitchFamily="2" charset="2"/>
              <a:buChar char="u"/>
            </a:pPr>
            <a:r>
              <a:rPr lang="en-US" altLang="zh-TW" sz="4400" b="1" i="0" u="none" strike="noStrike" dirty="0">
                <a:solidFill>
                  <a:srgbClr val="002060"/>
                </a:solidFill>
                <a:effectLst/>
                <a:latin typeface="Comic Sans MS" panose="030F0702030302020204" pitchFamily="66" charset="0"/>
              </a:rPr>
              <a:t>Do they want to try some food? </a:t>
            </a:r>
          </a:p>
          <a:p>
            <a:pPr marL="876300" indent="-571500" rtl="0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Font typeface="Wingdings" panose="05000000000000000000" pitchFamily="2" charset="2"/>
              <a:buChar char="u"/>
            </a:pPr>
            <a:r>
              <a:rPr lang="en-US" altLang="zh-TW" sz="4400" b="1" i="0" u="none" strike="noStrike" dirty="0">
                <a:solidFill>
                  <a:srgbClr val="002060"/>
                </a:solidFill>
                <a:effectLst/>
                <a:latin typeface="Comic Sans MS" panose="030F0702030302020204" pitchFamily="66" charset="0"/>
              </a:rPr>
              <a:t>Why should we </a:t>
            </a:r>
            <a:r>
              <a:rPr lang="en-US" altLang="zh-TW" sz="4400" b="1" i="0" u="none" strike="noStrike" dirty="0">
                <a:solidFill>
                  <a:srgbClr val="C00000"/>
                </a:solidFill>
                <a:effectLst/>
                <a:latin typeface="Comic Sans MS" panose="030F0702030302020204" pitchFamily="66" charset="0"/>
              </a:rPr>
              <a:t>show respect </a:t>
            </a:r>
            <a:r>
              <a:rPr lang="en-US" altLang="zh-TW" sz="4400" b="1" i="0" u="none" strike="noStrike" dirty="0">
                <a:solidFill>
                  <a:srgbClr val="002060"/>
                </a:solidFill>
                <a:effectLst/>
                <a:latin typeface="Comic Sans MS" panose="030F0702030302020204" pitchFamily="66" charset="0"/>
              </a:rPr>
              <a:t>to food?</a:t>
            </a:r>
            <a:endParaRPr lang="en-US" altLang="zh-TW" sz="4400" b="1" dirty="0">
              <a:solidFill>
                <a:srgbClr val="002060"/>
              </a:solidFill>
              <a:effectLst/>
              <a:latin typeface="Comic Sans MS" panose="030F0702030302020204" pitchFamily="66" charset="0"/>
            </a:endParaRPr>
          </a:p>
          <a:p>
            <a:r>
              <a:rPr lang="en-US" altLang="zh-TW" dirty="0"/>
              <a:t/>
            </a:r>
            <a:br>
              <a:rPr lang="en-US" altLang="zh-TW" dirty="0"/>
            </a:br>
            <a:endParaRPr lang="zh-TW" altLang="en-US" dirty="0"/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5286" cy="3478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3387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>
            <a:extLst>
              <a:ext uri="{FF2B5EF4-FFF2-40B4-BE49-F238E27FC236}">
                <a16:creationId xmlns:a16="http://schemas.microsoft.com/office/drawing/2014/main" id="{B2D18190-3460-43E4-8553-023BBD6F9F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95395" y="-190429"/>
            <a:ext cx="9201209" cy="63138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字方塊 3">
            <a:extLst>
              <a:ext uri="{FF2B5EF4-FFF2-40B4-BE49-F238E27FC236}">
                <a16:creationId xmlns:a16="http://schemas.microsoft.com/office/drawing/2014/main" id="{4B387CB9-0AA2-42E2-8488-3383FFD9724B}"/>
              </a:ext>
            </a:extLst>
          </p:cNvPr>
          <p:cNvSpPr txBox="1"/>
          <p:nvPr/>
        </p:nvSpPr>
        <p:spPr>
          <a:xfrm>
            <a:off x="2387278" y="5903893"/>
            <a:ext cx="10923607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u"/>
            </a:pPr>
            <a:r>
              <a:rPr lang="en-US" altLang="zh-TW" sz="2800" b="1" i="0" u="none" strike="noStrike" dirty="0">
                <a:solidFill>
                  <a:srgbClr val="002060"/>
                </a:solidFill>
                <a:effectLst/>
                <a:latin typeface="Comic Sans MS" panose="030F0702030302020204" pitchFamily="66" charset="0"/>
              </a:rPr>
              <a:t>Is there any food you would like to try? </a:t>
            </a:r>
          </a:p>
          <a:p>
            <a:r>
              <a:rPr lang="zh-TW" altLang="en-US" sz="2800" b="1" i="0" u="none" strike="noStrike" dirty="0">
                <a:solidFill>
                  <a:srgbClr val="002060"/>
                </a:solidFill>
                <a:effectLst/>
                <a:latin typeface="Comic Sans MS" panose="030F0702030302020204" pitchFamily="66" charset="0"/>
              </a:rPr>
              <a:t>  </a:t>
            </a:r>
            <a:r>
              <a:rPr lang="en-US" altLang="zh-TW" sz="2800" b="1" i="0" u="none" strike="noStrike" dirty="0">
                <a:solidFill>
                  <a:srgbClr val="002060"/>
                </a:solidFill>
                <a:effectLst/>
                <a:latin typeface="Comic Sans MS" panose="030F0702030302020204" pitchFamily="66" charset="0"/>
              </a:rPr>
              <a:t>(e.g. Sushi, stinky tofu)</a:t>
            </a:r>
            <a:endParaRPr lang="zh-TW" altLang="en-US" sz="28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4160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D88CFE22-27B6-4F85-A81B-9CAF629F2C2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0338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542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babies">
            <a:extLst>
              <a:ext uri="{FF2B5EF4-FFF2-40B4-BE49-F238E27FC236}">
                <a16:creationId xmlns:a16="http://schemas.microsoft.com/office/drawing/2014/main" id="{3AAD5259-91B7-46DD-858F-025649C2C1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8109" y="414763"/>
            <a:ext cx="8603316" cy="484653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06DB3652-2CB1-48C0-997F-E61458BB0BB6}"/>
              </a:ext>
            </a:extLst>
          </p:cNvPr>
          <p:cNvSpPr txBox="1"/>
          <p:nvPr/>
        </p:nvSpPr>
        <p:spPr>
          <a:xfrm>
            <a:off x="477455" y="5289075"/>
            <a:ext cx="11456042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u"/>
            </a:pPr>
            <a:r>
              <a:rPr lang="en-US" altLang="zh-TW" sz="4400" b="1" i="0" u="none" strike="noStrike" dirty="0">
                <a:solidFill>
                  <a:srgbClr val="002060"/>
                </a:solidFill>
                <a:effectLst/>
                <a:latin typeface="Comic Sans MS" panose="030F0702030302020204" pitchFamily="66" charset="0"/>
              </a:rPr>
              <a:t>The babies have different skin colors. </a:t>
            </a:r>
            <a:endParaRPr lang="zh-TW" altLang="en-US" sz="44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A84AE5C0-ED62-46D7-986A-D0CE691669E8}"/>
              </a:ext>
            </a:extLst>
          </p:cNvPr>
          <p:cNvSpPr txBox="1"/>
          <p:nvPr/>
        </p:nvSpPr>
        <p:spPr>
          <a:xfrm>
            <a:off x="1956121" y="6058516"/>
            <a:ext cx="920187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Wingdings" panose="05000000000000000000" pitchFamily="2" charset="2"/>
              <a:buChar char="u"/>
            </a:pPr>
            <a:r>
              <a:rPr lang="en-US" altLang="zh-TW" sz="4400" b="1" i="0" u="none" strike="noStrike" dirty="0">
                <a:solidFill>
                  <a:srgbClr val="002060"/>
                </a:solidFill>
                <a:effectLst/>
                <a:latin typeface="Comic Sans MS" panose="030F0702030302020204" pitchFamily="66" charset="0"/>
              </a:rPr>
              <a:t>They are all cute babies.</a:t>
            </a:r>
            <a:endParaRPr lang="zh-TW" altLang="en-US" sz="44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3570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內容版面配置區 3">
            <a:hlinkClick r:id="rId2"/>
            <a:extLst>
              <a:ext uri="{FF2B5EF4-FFF2-40B4-BE49-F238E27FC236}">
                <a16:creationId xmlns:a16="http://schemas.microsoft.com/office/drawing/2014/main" id="{FA624D1E-3E94-41A9-9FBD-6F55D7C8BF5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6400" y="234999"/>
            <a:ext cx="3579200" cy="5007438"/>
          </a:xfrm>
          <a:prstGeom prst="rect">
            <a:avLst/>
          </a:prstGeom>
        </p:spPr>
      </p:pic>
      <p:sp>
        <p:nvSpPr>
          <p:cNvPr id="5" name="標題 4">
            <a:extLst>
              <a:ext uri="{FF2B5EF4-FFF2-40B4-BE49-F238E27FC236}">
                <a16:creationId xmlns:a16="http://schemas.microsoft.com/office/drawing/2014/main" id="{4DD78A5E-1BFC-4137-873F-74198E80019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711823" y="5511485"/>
            <a:ext cx="10515600" cy="8402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altLang="zh-TW" sz="5400" b="1" dirty="0">
                <a:solidFill>
                  <a:schemeClr val="accent2"/>
                </a:solidFill>
                <a:latin typeface="Comic Sans MS" panose="030F0702030302020204" pitchFamily="66" charset="0"/>
              </a:rPr>
              <a:t>Let’s read the story!</a:t>
            </a:r>
            <a:endParaRPr lang="en-US" altLang="zh-TW" sz="5400" b="1" i="0" dirty="0">
              <a:solidFill>
                <a:schemeClr val="accent2"/>
              </a:solidFill>
              <a:effectLst/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30851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2F1C7AB-6E00-4465-9E49-A2E307B1869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31C9ED4A-5DF0-49E1-95AD-A0A00ADD806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EA3C5E29-7634-461B-A06D-AE6FEF32160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435" y="-42733"/>
            <a:ext cx="10156025" cy="6900733"/>
          </a:xfrm>
          <a:prstGeom prst="rect">
            <a:avLst/>
          </a:prstGeom>
        </p:spPr>
      </p:pic>
      <p:sp>
        <p:nvSpPr>
          <p:cNvPr id="4" name="語音泡泡: 橢圓形 3">
            <a:extLst>
              <a:ext uri="{FF2B5EF4-FFF2-40B4-BE49-F238E27FC236}">
                <a16:creationId xmlns:a16="http://schemas.microsoft.com/office/drawing/2014/main" id="{5AF144D5-5A0A-4AE4-A8DD-42E89969C518}"/>
              </a:ext>
            </a:extLst>
          </p:cNvPr>
          <p:cNvSpPr/>
          <p:nvPr/>
        </p:nvSpPr>
        <p:spPr>
          <a:xfrm>
            <a:off x="2348752" y="22855"/>
            <a:ext cx="4096872" cy="1076653"/>
          </a:xfrm>
          <a:prstGeom prst="wedgeEllipseCallout">
            <a:avLst>
              <a:gd name="adj1" fmla="val -28962"/>
              <a:gd name="adj2" fmla="val 5941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>
              <a:spcBef>
                <a:spcPts val="0"/>
              </a:spcBef>
              <a:spcAft>
                <a:spcPts val="0"/>
              </a:spcAft>
            </a:pPr>
            <a:endParaRPr lang="en-US" altLang="zh-TW" sz="2000" b="1" i="0" u="none" strike="noStrike" dirty="0">
              <a:solidFill>
                <a:srgbClr val="000000"/>
              </a:solidFill>
              <a:effectLst/>
              <a:latin typeface="EngTRESS A" panose="02000500000000000000" pitchFamily="2" charset="0"/>
            </a:endParaRPr>
          </a:p>
          <a:p>
            <a:pPr algn="ctr" rtl="0">
              <a:spcBef>
                <a:spcPts val="0"/>
              </a:spcBef>
              <a:spcAft>
                <a:spcPts val="0"/>
              </a:spcAft>
            </a:pPr>
            <a:endParaRPr lang="en-US" altLang="zh-TW" sz="2000" b="1" i="0" u="none" strike="noStrike" dirty="0">
              <a:solidFill>
                <a:srgbClr val="000000"/>
              </a:solidFill>
              <a:effectLst/>
              <a:latin typeface="EngTRESS A" panose="02000500000000000000" pitchFamily="2" charset="0"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altLang="zh-TW" sz="2000" b="1" i="0" u="none" strike="noStrike" dirty="0">
                <a:solidFill>
                  <a:srgbClr val="000000"/>
                </a:solidFill>
                <a:effectLst/>
                <a:latin typeface="+mj-lt"/>
              </a:rPr>
              <a:t>We have a new student today. Her name is Anna. </a:t>
            </a: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altLang="zh-TW" sz="2000" b="1" i="0" u="none" strike="noStrike" dirty="0">
                <a:solidFill>
                  <a:srgbClr val="000000"/>
                </a:solidFill>
                <a:effectLst/>
                <a:latin typeface="+mj-lt"/>
              </a:rPr>
              <a:t>She is from South Africa</a:t>
            </a:r>
            <a:r>
              <a:rPr lang="en-US" altLang="zh-TW" sz="1800" b="0" i="0" u="none" strike="noStrike" dirty="0">
                <a:solidFill>
                  <a:srgbClr val="000000"/>
                </a:solidFill>
                <a:effectLst/>
                <a:latin typeface="+mj-lt"/>
              </a:rPr>
              <a:t>.</a:t>
            </a:r>
            <a:endParaRPr lang="en-US" altLang="zh-TW" b="0" dirty="0">
              <a:effectLst/>
              <a:latin typeface="+mj-lt"/>
            </a:endParaRPr>
          </a:p>
          <a:p>
            <a:r>
              <a:rPr lang="en-US" altLang="zh-TW" dirty="0"/>
              <a:t/>
            </a:r>
            <a:br>
              <a:rPr lang="en-US" altLang="zh-TW" dirty="0"/>
            </a:br>
            <a:endParaRPr lang="zh-TW" altLang="en-US" dirty="0"/>
          </a:p>
        </p:txBody>
      </p:sp>
      <p:sp>
        <p:nvSpPr>
          <p:cNvPr id="6" name="語音泡泡: 橢圓形 5">
            <a:extLst>
              <a:ext uri="{FF2B5EF4-FFF2-40B4-BE49-F238E27FC236}">
                <a16:creationId xmlns:a16="http://schemas.microsoft.com/office/drawing/2014/main" id="{0D8EF3C9-CE8C-44D9-81C8-7268383B8AD7}"/>
              </a:ext>
            </a:extLst>
          </p:cNvPr>
          <p:cNvSpPr/>
          <p:nvPr/>
        </p:nvSpPr>
        <p:spPr>
          <a:xfrm>
            <a:off x="8193742" y="1122363"/>
            <a:ext cx="2949244" cy="1210235"/>
          </a:xfrm>
          <a:prstGeom prst="wedgeEllipseCallout">
            <a:avLst>
              <a:gd name="adj1" fmla="val 4952"/>
              <a:gd name="adj2" fmla="val 6590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0">
              <a:spcBef>
                <a:spcPts val="0"/>
              </a:spcBef>
              <a:spcAft>
                <a:spcPts val="0"/>
              </a:spcAft>
            </a:pPr>
            <a:endParaRPr lang="en-US" altLang="zh-TW" sz="2000" b="1" i="0" u="none" strike="noStrike" dirty="0">
              <a:solidFill>
                <a:srgbClr val="000000"/>
              </a:solidFill>
              <a:effectLst/>
              <a:latin typeface="EngTRESS A" panose="02000500000000000000" pitchFamily="2" charset="0"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endParaRPr lang="en-US" altLang="zh-TW" sz="2000" b="1" dirty="0">
              <a:solidFill>
                <a:srgbClr val="000000"/>
              </a:solidFill>
              <a:latin typeface="EngTRESS A" panose="02000500000000000000" pitchFamily="2" charset="0"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altLang="zh-TW" sz="2000" b="1" i="0" u="none" strike="noStrike" dirty="0">
                <a:solidFill>
                  <a:srgbClr val="000000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I do not like her. </a:t>
            </a: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altLang="zh-TW" sz="2000" b="1" i="0" u="none" strike="noStrike" dirty="0">
                <a:solidFill>
                  <a:srgbClr val="000000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She looks </a:t>
            </a:r>
            <a:r>
              <a:rPr lang="en-US" altLang="zh-TW" sz="2000" b="1" i="0" u="none" strike="noStrike" dirty="0">
                <a:solidFill>
                  <a:srgbClr val="C00000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different</a:t>
            </a:r>
            <a:r>
              <a:rPr lang="en-US" altLang="zh-TW" sz="2000" b="1" i="0" u="none" strike="noStrike" dirty="0">
                <a:solidFill>
                  <a:srgbClr val="000000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 from us. </a:t>
            </a:r>
            <a:endParaRPr lang="en-US" altLang="zh-TW" sz="2000" b="1" dirty="0">
              <a:effectLst/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r>
              <a:rPr lang="en-US" altLang="zh-TW" dirty="0"/>
              <a:t/>
            </a:r>
            <a:br>
              <a:rPr lang="en-US" altLang="zh-TW" dirty="0"/>
            </a:br>
            <a:endParaRPr lang="zh-TW" altLang="en-US" dirty="0"/>
          </a:p>
        </p:txBody>
      </p:sp>
      <p:sp>
        <p:nvSpPr>
          <p:cNvPr id="7" name="語音泡泡: 橢圓形 6">
            <a:extLst>
              <a:ext uri="{FF2B5EF4-FFF2-40B4-BE49-F238E27FC236}">
                <a16:creationId xmlns:a16="http://schemas.microsoft.com/office/drawing/2014/main" id="{E641E797-EEFB-4C13-91A2-062C3559E4DD}"/>
              </a:ext>
            </a:extLst>
          </p:cNvPr>
          <p:cNvSpPr/>
          <p:nvPr/>
        </p:nvSpPr>
        <p:spPr>
          <a:xfrm>
            <a:off x="5871882" y="2397838"/>
            <a:ext cx="3236259" cy="1210235"/>
          </a:xfrm>
          <a:prstGeom prst="wedgeEllipseCallout">
            <a:avLst>
              <a:gd name="adj1" fmla="val -35216"/>
              <a:gd name="adj2" fmla="val -7083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0">
              <a:spcBef>
                <a:spcPts val="0"/>
              </a:spcBef>
              <a:spcAft>
                <a:spcPts val="0"/>
              </a:spcAft>
            </a:pPr>
            <a:endParaRPr lang="en-US" altLang="zh-TW" sz="2000" b="1" i="0" u="none" strike="noStrike" dirty="0">
              <a:solidFill>
                <a:srgbClr val="000000"/>
              </a:solidFill>
              <a:effectLst/>
              <a:latin typeface="EngTRESS A" panose="02000500000000000000" pitchFamily="2" charset="0"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endParaRPr lang="en-US" altLang="zh-TW" sz="2000" b="1" dirty="0">
              <a:solidFill>
                <a:srgbClr val="000000"/>
              </a:solidFill>
              <a:latin typeface="EngTRESS A" panose="02000500000000000000" pitchFamily="2" charset="0"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altLang="zh-TW" sz="2400" b="1" i="0" u="none" strike="noStrike" dirty="0" err="1">
                <a:solidFill>
                  <a:srgbClr val="000000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Hello,eveyone</a:t>
            </a:r>
            <a:r>
              <a:rPr lang="en-US" altLang="zh-TW" sz="2400" b="1" i="0" u="none" strike="noStrike" dirty="0">
                <a:solidFill>
                  <a:srgbClr val="000000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. Nice to meet you.</a:t>
            </a:r>
            <a:endParaRPr lang="en-US" altLang="zh-TW" sz="2400" b="1" dirty="0">
              <a:effectLst/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r>
              <a:rPr lang="en-US" altLang="zh-TW" sz="2000" dirty="0"/>
              <a:t/>
            </a:r>
            <a:br>
              <a:rPr lang="en-US" altLang="zh-TW" sz="2000" dirty="0"/>
            </a:br>
            <a:endParaRPr lang="zh-TW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4653284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2F1C7AB-6E00-4465-9E49-A2E307B1869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31C9ED4A-5DF0-49E1-95AD-A0A00ADD806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6" name="圖片 5" descr="一張含有 文字, 臥室, 家庭 的圖片&#10;&#10;自動產生的描述">
            <a:extLst>
              <a:ext uri="{FF2B5EF4-FFF2-40B4-BE49-F238E27FC236}">
                <a16:creationId xmlns:a16="http://schemas.microsoft.com/office/drawing/2014/main" id="{77EB0BAD-908F-4E65-A55B-B5A627CC99A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485" y="-80682"/>
            <a:ext cx="11081405" cy="6858000"/>
          </a:xfrm>
          <a:prstGeom prst="rect">
            <a:avLst/>
          </a:prstGeom>
        </p:spPr>
      </p:pic>
      <p:sp>
        <p:nvSpPr>
          <p:cNvPr id="5" name="語音泡泡: 橢圓形 4">
            <a:extLst>
              <a:ext uri="{FF2B5EF4-FFF2-40B4-BE49-F238E27FC236}">
                <a16:creationId xmlns:a16="http://schemas.microsoft.com/office/drawing/2014/main" id="{8D769416-57D9-4796-8C1B-A286EC39F6D2}"/>
              </a:ext>
            </a:extLst>
          </p:cNvPr>
          <p:cNvSpPr/>
          <p:nvPr/>
        </p:nvSpPr>
        <p:spPr>
          <a:xfrm>
            <a:off x="534110" y="3763193"/>
            <a:ext cx="3566922" cy="1655762"/>
          </a:xfrm>
          <a:prstGeom prst="wedgeEllipseCallout">
            <a:avLst>
              <a:gd name="adj1" fmla="val -38027"/>
              <a:gd name="adj2" fmla="val -5436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>
              <a:spcBef>
                <a:spcPts val="0"/>
              </a:spcBef>
              <a:spcAft>
                <a:spcPts val="0"/>
              </a:spcAft>
            </a:pPr>
            <a:endParaRPr lang="en-US" altLang="zh-TW" sz="2000" b="1" i="0" u="none" strike="noStrike" dirty="0">
              <a:solidFill>
                <a:srgbClr val="000000"/>
              </a:solidFill>
              <a:effectLst/>
              <a:latin typeface="EngTRESS A" panose="02000500000000000000" pitchFamily="2" charset="0"/>
            </a:endParaRPr>
          </a:p>
          <a:p>
            <a:pPr algn="ctr" rtl="0">
              <a:spcBef>
                <a:spcPts val="0"/>
              </a:spcBef>
              <a:spcAft>
                <a:spcPts val="0"/>
              </a:spcAft>
            </a:pPr>
            <a:endParaRPr lang="en-US" altLang="zh-TW" sz="2000" b="1" i="0" u="none" strike="noStrike" dirty="0">
              <a:solidFill>
                <a:srgbClr val="000000"/>
              </a:solidFill>
              <a:effectLst/>
              <a:latin typeface="EngTRESS A" panose="02000500000000000000" pitchFamily="2" charset="0"/>
            </a:endParaRPr>
          </a:p>
          <a:p>
            <a:pPr algn="ctr" rtl="0">
              <a:spcBef>
                <a:spcPts val="0"/>
              </a:spcBef>
              <a:spcAft>
                <a:spcPts val="0"/>
              </a:spcAft>
            </a:pPr>
            <a:r>
              <a:rPr lang="en-US" altLang="zh-TW" sz="2000" b="1" i="0" u="none" strike="noStrike" dirty="0">
                <a:solidFill>
                  <a:srgbClr val="000000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Anna, welcome to the class. Would you like to tell us something about  your </a:t>
            </a:r>
            <a:r>
              <a:rPr lang="en-US" altLang="zh-TW" sz="2000" b="1" i="0" u="none" strike="noStrike" dirty="0">
                <a:solidFill>
                  <a:srgbClr val="C00000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country</a:t>
            </a:r>
            <a:r>
              <a:rPr lang="en-US" altLang="zh-TW" sz="2000" b="1" i="0" u="none" strike="noStrike" dirty="0">
                <a:solidFill>
                  <a:srgbClr val="000000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?</a:t>
            </a:r>
            <a:endParaRPr lang="en-US" altLang="zh-TW" sz="2000" b="1" dirty="0">
              <a:effectLst/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r>
              <a:rPr lang="en-US" altLang="zh-TW" dirty="0">
                <a:latin typeface="EngTRESS A" panose="02000500000000000000" pitchFamily="2" charset="0"/>
              </a:rPr>
              <a:t/>
            </a:r>
            <a:br>
              <a:rPr lang="en-US" altLang="zh-TW" dirty="0">
                <a:latin typeface="EngTRESS A" panose="02000500000000000000" pitchFamily="2" charset="0"/>
              </a:rPr>
            </a:br>
            <a:endParaRPr lang="zh-TW" altLang="en-US" dirty="0">
              <a:latin typeface="EngTRESS A" panose="02000500000000000000" pitchFamily="2" charset="0"/>
            </a:endParaRPr>
          </a:p>
        </p:txBody>
      </p:sp>
      <p:sp>
        <p:nvSpPr>
          <p:cNvPr id="7" name="語音泡泡: 橢圓形 6">
            <a:extLst>
              <a:ext uri="{FF2B5EF4-FFF2-40B4-BE49-F238E27FC236}">
                <a16:creationId xmlns:a16="http://schemas.microsoft.com/office/drawing/2014/main" id="{E74B32EB-7F27-4D9D-98EA-484153CA7787}"/>
              </a:ext>
            </a:extLst>
          </p:cNvPr>
          <p:cNvSpPr/>
          <p:nvPr/>
        </p:nvSpPr>
        <p:spPr>
          <a:xfrm>
            <a:off x="7677649" y="3509963"/>
            <a:ext cx="4155763" cy="1976437"/>
          </a:xfrm>
          <a:prstGeom prst="wedgeEllipseCallout">
            <a:avLst>
              <a:gd name="adj1" fmla="val -26860"/>
              <a:gd name="adj2" fmla="val -6429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0">
              <a:spcBef>
                <a:spcPts val="0"/>
              </a:spcBef>
              <a:spcAft>
                <a:spcPts val="0"/>
              </a:spcAft>
            </a:pPr>
            <a:endParaRPr lang="en-US" altLang="zh-TW" sz="2000" b="1" i="0" u="none" strike="noStrike" dirty="0">
              <a:solidFill>
                <a:srgbClr val="000000"/>
              </a:solidFill>
              <a:effectLst/>
              <a:latin typeface="EngTRESS A" panose="02000500000000000000" pitchFamily="2" charset="0"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endParaRPr lang="en-US" altLang="zh-TW" sz="2000" b="1" i="0" u="none" strike="noStrike" dirty="0">
              <a:solidFill>
                <a:srgbClr val="000000"/>
              </a:solidFill>
              <a:effectLst/>
              <a:latin typeface="EngTRESS A" panose="02000500000000000000" pitchFamily="2" charset="0"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altLang="zh-TW" sz="2000" b="1" i="0" u="none" strike="noStrike" dirty="0">
                <a:solidFill>
                  <a:srgbClr val="000000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Yes, I would like to. My country, </a:t>
            </a:r>
            <a:r>
              <a:rPr lang="en-US" altLang="zh-TW" sz="2000" b="1" i="0" u="none" strike="noStrike" dirty="0">
                <a:solidFill>
                  <a:srgbClr val="C00000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South Africa</a:t>
            </a:r>
            <a:r>
              <a:rPr lang="en-US" altLang="zh-TW" sz="2000" b="1" i="0" u="none" strike="noStrike" dirty="0">
                <a:solidFill>
                  <a:srgbClr val="000000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, is </a:t>
            </a:r>
            <a:r>
              <a:rPr lang="en-US" altLang="zh-TW" sz="2000" b="1" i="0" u="none" strike="noStrike" dirty="0">
                <a:solidFill>
                  <a:schemeClr val="tx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on the other side </a:t>
            </a:r>
            <a:r>
              <a:rPr lang="en-US" altLang="zh-TW" sz="2000" b="1" i="0" u="none" strike="noStrike" dirty="0">
                <a:solidFill>
                  <a:srgbClr val="000000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of the Earth. It’s a beautiful country for travelling. </a:t>
            </a:r>
            <a:endParaRPr lang="en-US" altLang="zh-TW" sz="2000" b="1" dirty="0">
              <a:effectLst/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r>
              <a:rPr lang="en-US" altLang="zh-TW" dirty="0">
                <a:latin typeface="EngTRESS A" panose="02000500000000000000" pitchFamily="2" charset="0"/>
              </a:rPr>
              <a:t/>
            </a:r>
            <a:br>
              <a:rPr lang="en-US" altLang="zh-TW" dirty="0">
                <a:latin typeface="EngTRESS A" panose="02000500000000000000" pitchFamily="2" charset="0"/>
              </a:rPr>
            </a:br>
            <a:endParaRPr lang="zh-TW" altLang="en-US" dirty="0">
              <a:latin typeface="EngTRESS A" panose="02000500000000000000" pitchFamily="2" charset="0"/>
            </a:endParaRPr>
          </a:p>
        </p:txBody>
      </p:sp>
      <p:sp>
        <p:nvSpPr>
          <p:cNvPr id="8" name="語音泡泡: 橢圓形 7">
            <a:extLst>
              <a:ext uri="{FF2B5EF4-FFF2-40B4-BE49-F238E27FC236}">
                <a16:creationId xmlns:a16="http://schemas.microsoft.com/office/drawing/2014/main" id="{55EF4FA9-4363-4614-B62F-66F6B3BA150F}"/>
              </a:ext>
            </a:extLst>
          </p:cNvPr>
          <p:cNvSpPr/>
          <p:nvPr/>
        </p:nvSpPr>
        <p:spPr>
          <a:xfrm>
            <a:off x="4153102" y="3689328"/>
            <a:ext cx="3137647" cy="1885996"/>
          </a:xfrm>
          <a:prstGeom prst="wedgeEllipseCallout">
            <a:avLst>
              <a:gd name="adj1" fmla="val 56024"/>
              <a:gd name="adj2" fmla="val -5609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0">
              <a:spcBef>
                <a:spcPts val="0"/>
              </a:spcBef>
              <a:spcAft>
                <a:spcPts val="0"/>
              </a:spcAft>
            </a:pPr>
            <a:endParaRPr lang="en-US" altLang="zh-TW" sz="2000" b="1" i="0" u="none" strike="noStrike" dirty="0">
              <a:solidFill>
                <a:srgbClr val="000000"/>
              </a:solidFill>
              <a:effectLst/>
              <a:latin typeface="+mj-lt"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altLang="zh-TW" sz="2000" b="1" i="0" u="none" strike="noStrike" dirty="0">
                <a:solidFill>
                  <a:srgbClr val="000000"/>
                </a:solidFill>
                <a:effectLst/>
                <a:latin typeface="+mj-lt"/>
              </a:rPr>
              <a:t>Our national flag has the design of six colors, and it’s </a:t>
            </a:r>
            <a:r>
              <a:rPr lang="en-US" altLang="zh-TW" sz="2000" b="1" i="0" u="none" strike="noStrike" dirty="0">
                <a:solidFill>
                  <a:schemeClr val="tx1"/>
                </a:solidFill>
                <a:effectLst/>
                <a:latin typeface="+mj-lt"/>
              </a:rPr>
              <a:t>one of </a:t>
            </a:r>
            <a:r>
              <a:rPr lang="en-US" altLang="zh-TW" sz="2000" b="1" i="0" u="none" strike="noStrike" dirty="0">
                <a:solidFill>
                  <a:srgbClr val="000000"/>
                </a:solidFill>
                <a:effectLst/>
                <a:latin typeface="+mj-lt"/>
              </a:rPr>
              <a:t>the world's most colorful flags.</a:t>
            </a:r>
            <a:endParaRPr lang="en-US" altLang="zh-TW" sz="2000" b="1" dirty="0">
              <a:effectLst/>
              <a:latin typeface="+mj-lt"/>
            </a:endParaRPr>
          </a:p>
          <a:p>
            <a:r>
              <a:rPr lang="en-US" altLang="zh-TW" dirty="0"/>
              <a:t/>
            </a:r>
            <a:br>
              <a:rPr lang="en-US" altLang="zh-TW" dirty="0"/>
            </a:br>
            <a:endParaRPr lang="zh-TW" altLang="en-US" dirty="0">
              <a:latin typeface="EngTRESS A" panose="02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58720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5C00800-6E50-478A-82A8-A8D0E10C2A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EF87A45B-35AE-4CD8-8884-57EE03DE47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" name="圖片 4">
            <a:hlinkClick r:id="rId2"/>
            <a:extLst>
              <a:ext uri="{FF2B5EF4-FFF2-40B4-BE49-F238E27FC236}">
                <a16:creationId xmlns:a16="http://schemas.microsoft.com/office/drawing/2014/main" id="{8939EF2A-6CE0-4418-9AD5-5FC2A67E898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6241"/>
            <a:ext cx="12192000" cy="6858000"/>
          </a:xfrm>
          <a:prstGeom prst="rect">
            <a:avLst/>
          </a:prstGeom>
        </p:spPr>
      </p:pic>
      <p:sp>
        <p:nvSpPr>
          <p:cNvPr id="9" name="文字方塊 8">
            <a:extLst>
              <a:ext uri="{FF2B5EF4-FFF2-40B4-BE49-F238E27FC236}">
                <a16:creationId xmlns:a16="http://schemas.microsoft.com/office/drawing/2014/main" id="{7A2E6740-343D-445A-B914-073D18E6B88F}"/>
              </a:ext>
            </a:extLst>
          </p:cNvPr>
          <p:cNvSpPr txBox="1"/>
          <p:nvPr/>
        </p:nvSpPr>
        <p:spPr>
          <a:xfrm>
            <a:off x="481377" y="230188"/>
            <a:ext cx="1456764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altLang="zh-TW" sz="5400" b="1" i="0" dirty="0">
                <a:solidFill>
                  <a:srgbClr val="002060"/>
                </a:solidFill>
                <a:effectLst/>
                <a:latin typeface="Comic Sans MS" panose="030F0702030302020204" pitchFamily="66" charset="0"/>
              </a:rPr>
              <a:t>Show and Tell Foreign Languages</a:t>
            </a:r>
          </a:p>
        </p:txBody>
      </p:sp>
    </p:spTree>
    <p:extLst>
      <p:ext uri="{BB962C8B-B14F-4D97-AF65-F5344CB8AC3E}">
        <p14:creationId xmlns:p14="http://schemas.microsoft.com/office/powerpoint/2010/main" val="42071437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2F1C7AB-6E00-4465-9E49-A2E307B1869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31C9ED4A-5DF0-49E1-95AD-A0A00ADD806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1DFCD040-9F35-4D34-8C94-FE306F06334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5743" y="-98574"/>
            <a:ext cx="9929140" cy="6954664"/>
          </a:xfrm>
          <a:prstGeom prst="rect">
            <a:avLst/>
          </a:prstGeom>
        </p:spPr>
      </p:pic>
      <p:sp>
        <p:nvSpPr>
          <p:cNvPr id="6" name="語音泡泡: 橢圓形 5">
            <a:extLst>
              <a:ext uri="{FF2B5EF4-FFF2-40B4-BE49-F238E27FC236}">
                <a16:creationId xmlns:a16="http://schemas.microsoft.com/office/drawing/2014/main" id="{5A7178A0-20C7-448A-AB9B-2A027DF02103}"/>
              </a:ext>
            </a:extLst>
          </p:cNvPr>
          <p:cNvSpPr/>
          <p:nvPr/>
        </p:nvSpPr>
        <p:spPr>
          <a:xfrm>
            <a:off x="1235743" y="517245"/>
            <a:ext cx="3068703" cy="1210236"/>
          </a:xfrm>
          <a:prstGeom prst="wedgeEllipseCallout">
            <a:avLst>
              <a:gd name="adj1" fmla="val 8917"/>
              <a:gd name="adj2" fmla="val 6393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語音泡泡: 橢圓形 7">
            <a:extLst>
              <a:ext uri="{FF2B5EF4-FFF2-40B4-BE49-F238E27FC236}">
                <a16:creationId xmlns:a16="http://schemas.microsoft.com/office/drawing/2014/main" id="{AF84EF7C-8BA5-4BFD-986D-4385CBC40C6D}"/>
              </a:ext>
            </a:extLst>
          </p:cNvPr>
          <p:cNvSpPr/>
          <p:nvPr/>
        </p:nvSpPr>
        <p:spPr>
          <a:xfrm>
            <a:off x="5697070" y="471208"/>
            <a:ext cx="3724835" cy="1210235"/>
          </a:xfrm>
          <a:prstGeom prst="wedgeEllipseCallou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0">
              <a:spcBef>
                <a:spcPts val="0"/>
              </a:spcBef>
              <a:spcAft>
                <a:spcPts val="0"/>
              </a:spcAft>
            </a:pPr>
            <a:endParaRPr lang="en-US" altLang="zh-TW" sz="2000" b="1" dirty="0">
              <a:solidFill>
                <a:srgbClr val="000000"/>
              </a:solidFill>
              <a:latin typeface="+mj-lt"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endParaRPr lang="en-US" altLang="zh-TW" sz="2000" b="1" i="0" u="none" strike="noStrike" dirty="0">
              <a:solidFill>
                <a:srgbClr val="000000"/>
              </a:solidFill>
              <a:effectLst/>
              <a:latin typeface="+mj-lt"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altLang="zh-TW" sz="2000" b="1" i="0" u="none" strike="noStrike" dirty="0">
                <a:solidFill>
                  <a:srgbClr val="000000"/>
                </a:solidFill>
                <a:effectLst/>
                <a:latin typeface="+mj-lt"/>
              </a:rPr>
              <a:t>Anna looks different from us.  I don’t want to be her friend.</a:t>
            </a:r>
            <a:endParaRPr lang="en-US" altLang="zh-TW" sz="2000" b="1" dirty="0">
              <a:effectLst/>
              <a:latin typeface="+mj-lt"/>
            </a:endParaRPr>
          </a:p>
          <a:p>
            <a:r>
              <a:rPr lang="en-US" altLang="zh-TW" sz="2000" b="1" dirty="0">
                <a:latin typeface="+mj-lt"/>
              </a:rPr>
              <a:t/>
            </a:r>
            <a:br>
              <a:rPr lang="en-US" altLang="zh-TW" sz="2000" b="1" dirty="0">
                <a:latin typeface="+mj-lt"/>
              </a:rPr>
            </a:br>
            <a:endParaRPr lang="zh-TW" altLang="en-US" sz="2000" b="1" dirty="0">
              <a:latin typeface="+mj-lt"/>
            </a:endParaRPr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0DFF2473-5C7B-49BE-A18F-EA3F07DA00D2}"/>
              </a:ext>
            </a:extLst>
          </p:cNvPr>
          <p:cNvSpPr txBox="1"/>
          <p:nvPr/>
        </p:nvSpPr>
        <p:spPr>
          <a:xfrm>
            <a:off x="1524000" y="768420"/>
            <a:ext cx="269660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sz="2000" b="1" i="0" u="none" strike="noStrike" dirty="0">
                <a:solidFill>
                  <a:srgbClr val="000000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But we think she is kind. </a:t>
            </a:r>
          </a:p>
          <a:p>
            <a:r>
              <a:rPr lang="en-US" altLang="zh-TW" sz="2000" b="1" i="0" u="none" strike="noStrike" dirty="0">
                <a:solidFill>
                  <a:srgbClr val="000000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We can be friends.</a:t>
            </a:r>
            <a:endParaRPr lang="zh-TW" altLang="en-US" sz="2000" b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26906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DBF5D62-CD08-419B-BE6E-CE016C4F3A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532437"/>
            <a:ext cx="12137020" cy="1325563"/>
          </a:xfrm>
        </p:spPr>
        <p:txBody>
          <a:bodyPr>
            <a:normAutofit fontScale="90000"/>
          </a:bodyPr>
          <a:lstStyle/>
          <a:p>
            <a:pPr rtl="0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altLang="zh-TW" sz="4000" b="1" dirty="0">
                <a:solidFill>
                  <a:srgbClr val="002060"/>
                </a:solidFill>
                <a:latin typeface="Comic Sans MS" panose="030F0702030302020204" pitchFamily="66" charset="0"/>
              </a:rPr>
              <a:t>Q1:</a:t>
            </a:r>
            <a:r>
              <a:rPr lang="en-US" altLang="zh-TW" sz="4000" b="1" i="0" u="none" strike="noStrike" dirty="0">
                <a:solidFill>
                  <a:srgbClr val="002060"/>
                </a:solidFill>
                <a:effectLst/>
                <a:latin typeface="Comic Sans MS" panose="030F0702030302020204" pitchFamily="66" charset="0"/>
              </a:rPr>
              <a:t>What do you think? What would you say to Mina?</a:t>
            </a:r>
            <a:r>
              <a:rPr lang="en-US" altLang="zh-TW" sz="4000" b="1" dirty="0">
                <a:solidFill>
                  <a:srgbClr val="002060"/>
                </a:solidFill>
                <a:effectLst/>
                <a:latin typeface="Comic Sans MS" panose="030F0702030302020204" pitchFamily="66" charset="0"/>
              </a:rPr>
              <a:t/>
            </a:r>
            <a:br>
              <a:rPr lang="en-US" altLang="zh-TW" sz="4000" b="1" dirty="0">
                <a:solidFill>
                  <a:srgbClr val="002060"/>
                </a:solidFill>
                <a:effectLst/>
                <a:latin typeface="Comic Sans MS" panose="030F0702030302020204" pitchFamily="66" charset="0"/>
              </a:rPr>
            </a:br>
            <a:r>
              <a:rPr lang="en-US" altLang="zh-TW" sz="4000" b="1" dirty="0">
                <a:solidFill>
                  <a:srgbClr val="002060"/>
                </a:solidFill>
                <a:effectLst/>
                <a:latin typeface="Comic Sans MS" panose="030F0702030302020204" pitchFamily="66" charset="0"/>
              </a:rPr>
              <a:t/>
            </a:r>
            <a:br>
              <a:rPr lang="en-US" altLang="zh-TW" sz="4000" b="1" dirty="0">
                <a:solidFill>
                  <a:srgbClr val="002060"/>
                </a:solidFill>
                <a:effectLst/>
                <a:latin typeface="Comic Sans MS" panose="030F0702030302020204" pitchFamily="66" charset="0"/>
              </a:rPr>
            </a:br>
            <a:r>
              <a:rPr lang="en-US" altLang="zh-TW" b="0" dirty="0">
                <a:effectLst/>
              </a:rPr>
              <a:t/>
            </a:r>
            <a:br>
              <a:rPr lang="en-US" altLang="zh-TW" b="0" dirty="0">
                <a:effectLst/>
              </a:rPr>
            </a:br>
            <a:r>
              <a:rPr lang="en-US" altLang="zh-TW" dirty="0"/>
              <a:t/>
            </a:r>
            <a:br>
              <a:rPr lang="en-US" altLang="zh-TW" dirty="0"/>
            </a:br>
            <a:endParaRPr lang="zh-TW" altLang="en-US" dirty="0"/>
          </a:p>
        </p:txBody>
      </p:sp>
      <p:pic>
        <p:nvPicPr>
          <p:cNvPr id="4" name="圖片 3" descr="一張含有 文字, 小孩, 臥室, 游泳 的圖片&#10;&#10;自動產生的描述">
            <a:extLst>
              <a:ext uri="{FF2B5EF4-FFF2-40B4-BE49-F238E27FC236}">
                <a16:creationId xmlns:a16="http://schemas.microsoft.com/office/drawing/2014/main" id="{61DBD1F8-FA1A-40FB-B318-FF45CF5093D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90" y="0"/>
            <a:ext cx="5876571" cy="4118385"/>
          </a:xfrm>
          <a:prstGeom prst="rect">
            <a:avLst/>
          </a:prstGeom>
        </p:spPr>
      </p:pic>
      <p:sp>
        <p:nvSpPr>
          <p:cNvPr id="5" name="文字方塊 4">
            <a:extLst>
              <a:ext uri="{FF2B5EF4-FFF2-40B4-BE49-F238E27FC236}">
                <a16:creationId xmlns:a16="http://schemas.microsoft.com/office/drawing/2014/main" id="{38A90E19-B1FC-4BAB-9CB6-E657B25EB9C1}"/>
              </a:ext>
            </a:extLst>
          </p:cNvPr>
          <p:cNvSpPr txBox="1"/>
          <p:nvPr/>
        </p:nvSpPr>
        <p:spPr>
          <a:xfrm>
            <a:off x="-81021" y="5026800"/>
            <a:ext cx="612879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sz="4000" b="1" dirty="0">
                <a:solidFill>
                  <a:srgbClr val="002060"/>
                </a:solidFill>
                <a:effectLst/>
                <a:latin typeface="Comic Sans MS" panose="030F0702030302020204" pitchFamily="66" charset="0"/>
              </a:rPr>
              <a:t>Q2:How does Anna feel?</a:t>
            </a:r>
            <a:endParaRPr lang="zh-TW" altLang="en-US" sz="4000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F1E3EF4-C7A8-4F2C-ABA1-D9C207AC3298}"/>
              </a:ext>
            </a:extLst>
          </p:cNvPr>
          <p:cNvSpPr txBox="1"/>
          <p:nvPr/>
        </p:nvSpPr>
        <p:spPr>
          <a:xfrm>
            <a:off x="-81021" y="5886380"/>
            <a:ext cx="984812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sz="4000" b="1" dirty="0">
                <a:solidFill>
                  <a:srgbClr val="002060"/>
                </a:solidFill>
                <a:effectLst/>
                <a:latin typeface="Comic Sans MS" panose="030F0702030302020204" pitchFamily="66" charset="0"/>
              </a:rPr>
              <a:t>Q3:What can you do to help Anna?</a:t>
            </a:r>
            <a:endParaRPr lang="zh-TW" altLang="en-US" sz="4000" dirty="0"/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11F0B22E-2991-4C3F-91E7-F81E8FCB198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001000" y="131883"/>
            <a:ext cx="2796357" cy="3986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442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377</Words>
  <Application>Microsoft Office PowerPoint</Application>
  <PresentationFormat>寬螢幕</PresentationFormat>
  <Paragraphs>81</Paragraphs>
  <Slides>22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7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22</vt:i4>
      </vt:variant>
    </vt:vector>
  </HeadingPairs>
  <TitlesOfParts>
    <vt:vector size="30" baseType="lpstr">
      <vt:lpstr>EngTRESS A</vt:lpstr>
      <vt:lpstr>新細明體</vt:lpstr>
      <vt:lpstr>Arial</vt:lpstr>
      <vt:lpstr>Calibri</vt:lpstr>
      <vt:lpstr>Calibri Light</vt:lpstr>
      <vt:lpstr>Comic Sans MS</vt:lpstr>
      <vt:lpstr>Wingdings</vt:lpstr>
      <vt:lpstr>Office 佈景主題</vt:lpstr>
      <vt:lpstr>PowerPoint 簡報</vt:lpstr>
      <vt:lpstr>PowerPoint 簡報</vt:lpstr>
      <vt:lpstr>PowerPoint 簡報</vt:lpstr>
      <vt:lpstr>Let’s read the story!</vt:lpstr>
      <vt:lpstr>PowerPoint 簡報</vt:lpstr>
      <vt:lpstr>PowerPoint 簡報</vt:lpstr>
      <vt:lpstr>PowerPoint 簡報</vt:lpstr>
      <vt:lpstr>PowerPoint 簡報</vt:lpstr>
      <vt:lpstr>Q1:What do you think? What would you say to Mina?    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wendy8722433@gmail.com</dc:creator>
  <cp:lastModifiedBy>ALEX</cp:lastModifiedBy>
  <cp:revision>9</cp:revision>
  <dcterms:created xsi:type="dcterms:W3CDTF">2021-09-15T06:11:01Z</dcterms:created>
  <dcterms:modified xsi:type="dcterms:W3CDTF">2025-02-18T16:02:08Z</dcterms:modified>
</cp:coreProperties>
</file>